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48"/>
  </p:notesMasterIdLst>
  <p:handoutMasterIdLst>
    <p:handoutMasterId r:id="rId49"/>
  </p:handoutMasterIdLst>
  <p:sldIdLst>
    <p:sldId id="267" r:id="rId5"/>
    <p:sldId id="257" r:id="rId6"/>
    <p:sldId id="340" r:id="rId7"/>
    <p:sldId id="341" r:id="rId8"/>
    <p:sldId id="430" r:id="rId9"/>
    <p:sldId id="429" r:id="rId10"/>
    <p:sldId id="431" r:id="rId11"/>
    <p:sldId id="345" r:id="rId12"/>
    <p:sldId id="346" r:id="rId13"/>
    <p:sldId id="347" r:id="rId14"/>
    <p:sldId id="348"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280" r:id="rId47"/>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FB9705"/>
    <a:srgbClr val="C54343"/>
    <a:srgbClr val="D60000"/>
    <a:srgbClr val="FF5050"/>
    <a:srgbClr val="BBE676"/>
    <a:srgbClr val="5195D3"/>
    <a:srgbClr val="F3FBFF"/>
    <a:srgbClr val="E4F6FE"/>
    <a:srgbClr val="D5F0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6366" autoAdjust="0"/>
  </p:normalViewPr>
  <p:slideViewPr>
    <p:cSldViewPr snapToGrid="0">
      <p:cViewPr varScale="1">
        <p:scale>
          <a:sx n="87" d="100"/>
          <a:sy n="87" d="100"/>
        </p:scale>
        <p:origin x="1128" y="5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1" d="100"/>
          <a:sy n="121" d="100"/>
        </p:scale>
        <p:origin x="483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dmo005\Documents\Projects\Sandia_Lab\Reports\02152019\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dmo005\Documents\Projects\Sandia_Lab\Reports\02152019\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IEEE 123 yearly simulation (8760)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Sheet1!$K$1:$M$1</c:f>
              <c:numCache>
                <c:formatCode>General</c:formatCode>
                <c:ptCount val="3"/>
                <c:pt idx="0">
                  <c:v>1</c:v>
                </c:pt>
                <c:pt idx="1">
                  <c:v>2</c:v>
                </c:pt>
                <c:pt idx="2">
                  <c:v>4</c:v>
                </c:pt>
              </c:numCache>
            </c:numRef>
          </c:cat>
          <c:val>
            <c:numRef>
              <c:f>Sheet1!$K$2:$M$2</c:f>
              <c:numCache>
                <c:formatCode>General</c:formatCode>
                <c:ptCount val="3"/>
                <c:pt idx="0">
                  <c:v>0</c:v>
                </c:pt>
                <c:pt idx="1">
                  <c:v>41.288815179709204</c:v>
                </c:pt>
                <c:pt idx="2">
                  <c:v>41.469838585425435</c:v>
                </c:pt>
              </c:numCache>
            </c:numRef>
          </c:val>
          <c:smooth val="0"/>
          <c:extLst>
            <c:ext xmlns:c16="http://schemas.microsoft.com/office/drawing/2014/chart" uri="{C3380CC4-5D6E-409C-BE32-E72D297353CC}">
              <c16:uniqueId val="{00000000-5F36-4731-8E33-57715F56701A}"/>
            </c:ext>
          </c:extLst>
        </c:ser>
        <c:dLbls>
          <c:showLegendKey val="0"/>
          <c:showVal val="0"/>
          <c:showCatName val="0"/>
          <c:showSerName val="0"/>
          <c:showPercent val="0"/>
          <c:showBubbleSize val="0"/>
        </c:dLbls>
        <c:marker val="1"/>
        <c:smooth val="0"/>
        <c:axId val="612459912"/>
        <c:axId val="612453680"/>
      </c:lineChart>
      <c:catAx>
        <c:axId val="6124599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Actors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453680"/>
        <c:crosses val="autoZero"/>
        <c:auto val="1"/>
        <c:lblAlgn val="ctr"/>
        <c:lblOffset val="100"/>
        <c:noMultiLvlLbl val="0"/>
      </c:catAx>
      <c:valAx>
        <c:axId val="612453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reduction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45991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IEEE 8500 yearly simulation (8760)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Sheet1!$K$17:$M$17</c:f>
              <c:numCache>
                <c:formatCode>General</c:formatCode>
                <c:ptCount val="3"/>
                <c:pt idx="0">
                  <c:v>1</c:v>
                </c:pt>
                <c:pt idx="1">
                  <c:v>2</c:v>
                </c:pt>
                <c:pt idx="2">
                  <c:v>6</c:v>
                </c:pt>
              </c:numCache>
            </c:numRef>
          </c:cat>
          <c:val>
            <c:numRef>
              <c:f>Sheet1!$K$18:$M$18</c:f>
              <c:numCache>
                <c:formatCode>General</c:formatCode>
                <c:ptCount val="3"/>
                <c:pt idx="0">
                  <c:v>0</c:v>
                </c:pt>
                <c:pt idx="1">
                  <c:v>30.76158041524506</c:v>
                </c:pt>
                <c:pt idx="2">
                  <c:v>76.528336251646905</c:v>
                </c:pt>
              </c:numCache>
            </c:numRef>
          </c:val>
          <c:smooth val="0"/>
          <c:extLst>
            <c:ext xmlns:c16="http://schemas.microsoft.com/office/drawing/2014/chart" uri="{C3380CC4-5D6E-409C-BE32-E72D297353CC}">
              <c16:uniqueId val="{00000000-23BD-46CC-A3B3-BD44B7F8D615}"/>
            </c:ext>
          </c:extLst>
        </c:ser>
        <c:dLbls>
          <c:showLegendKey val="0"/>
          <c:showVal val="0"/>
          <c:showCatName val="0"/>
          <c:showSerName val="0"/>
          <c:showPercent val="0"/>
          <c:showBubbleSize val="0"/>
        </c:dLbls>
        <c:marker val="1"/>
        <c:smooth val="0"/>
        <c:axId val="710909088"/>
        <c:axId val="710911056"/>
      </c:lineChart>
      <c:catAx>
        <c:axId val="7109090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Actors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911056"/>
        <c:crosses val="autoZero"/>
        <c:auto val="1"/>
        <c:lblAlgn val="ctr"/>
        <c:lblOffset val="100"/>
        <c:noMultiLvlLbl val="0"/>
      </c:catAx>
      <c:valAx>
        <c:axId val="71091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reduction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9090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10/14/2019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9T13:46:33.4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ignorePressure" value="1"/>
    </inkml:brush>
  </inkml:definitions>
  <inkml:trace contextRef="#ctx0" brushRef="#br0">0-1,'3'0,"2"0,2 0,2 0,0 0,1 0,1 0,2 0,1 0,1 0,3 0,1 0,0 0,0 0,1 0,2 0,-1 0,0 0,4 0,4 0,2 0,0 0,1 0,0 0,1 0,3 0,-1 0,-2 0,-2 0,-3 0,-1 0,-3 0,-2 0,-1 0,-2 0,-1 0,0 0,1 0,1 0,1 0,0 0,2 0,0 0,1 0,2 0,2 0,2 0,0 0,1 0,2 0,0 0,-1 0,2 0,1 0,0 0,2 0,0 0,-1 0,1 0,-2 0,-1 0,-2 0,-3 0,-1 0,-1 0,-1 0,-3 0,0 0,-3 0,0 0,0 0,-1 0,-2 0,-1 0,0 0,1 0,1 0,2 0,0 0,1 0,0 0,2 0,0 0,-2 0,0 0,-2 0,0 0,-2 0,-1 0,-1 0,-3 0,0 0,-2 0,-1 0,-1 0,0 15,1 6,-1-3,1-3,-1-4,0-4,1-3,0-1,-1-3,0 11,-3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9T13:53:08.16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ignorePressure" value="1"/>
    </inkml:brush>
  </inkml:definitions>
  <inkml:trace contextRef="#ctx0" brushRef="#br0">0-1,'5'0,"5"0,2 0,3 0,1 0,2 0,2 0,2 0,3 0,2 0,4 0,2 0,1 0,0 0,1 0,4 0,-1 0,-1 0,6 0,9 0,2 0,2 0,0 0,1 0,2 0,4 0,-2 0,-3 0,-3 0,-4 0,-5 0,-3 0,-3 0,-3 0,-3 0,-3 0,0 0,2 0,3 0,1 0,1 0,3 0,-1 0,3 0,2 0,4 0,4 0,1 0,1 0,2 0,2 0,-2 0,2 0,3 0,0 0,3 0,0 0,0 0,0 0,-2 0,-3 0,-5 0,-3 0,-3 0,-2 0,-1 0,-4 0,-2 0,-5 0,1 0,-1 0,-1 0,-4 0,-2 0,0 0,2 0,2 0,3 0,1 0,1 0,1 0,1 0,2 0,-4 0,0 0,-3 0,-1 0,-2 0,-3 0,-2 0,-3 0,-4 0,-1 0,-2 0,-1 0,-1 15,1 6,0-3,0-3,0-4,0-4,0-3,0-1,1-3,-4 11,-3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10/14/2019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2974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6597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0550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3825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2277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012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26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3033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530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29</a:t>
            </a:fld>
            <a:endParaRPr lang="es-CO"/>
          </a:p>
        </p:txBody>
      </p:sp>
    </p:spTree>
    <p:extLst>
      <p:ext uri="{BB962C8B-B14F-4D97-AF65-F5344CB8AC3E}">
        <p14:creationId xmlns:p14="http://schemas.microsoft.com/office/powerpoint/2010/main" val="94236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30</a:t>
            </a:fld>
            <a:endParaRPr lang="es-CO"/>
          </a:p>
        </p:txBody>
      </p:sp>
    </p:spTree>
    <p:extLst>
      <p:ext uri="{BB962C8B-B14F-4D97-AF65-F5344CB8AC3E}">
        <p14:creationId xmlns:p14="http://schemas.microsoft.com/office/powerpoint/2010/main" val="169185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396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31</a:t>
            </a:fld>
            <a:endParaRPr lang="es-CO"/>
          </a:p>
        </p:txBody>
      </p:sp>
    </p:spTree>
    <p:extLst>
      <p:ext uri="{BB962C8B-B14F-4D97-AF65-F5344CB8AC3E}">
        <p14:creationId xmlns:p14="http://schemas.microsoft.com/office/powerpoint/2010/main" val="3566840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32</a:t>
            </a:fld>
            <a:endParaRPr lang="es-CO"/>
          </a:p>
        </p:txBody>
      </p:sp>
    </p:spTree>
    <p:extLst>
      <p:ext uri="{BB962C8B-B14F-4D97-AF65-F5344CB8AC3E}">
        <p14:creationId xmlns:p14="http://schemas.microsoft.com/office/powerpoint/2010/main" val="4052110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33</a:t>
            </a:fld>
            <a:endParaRPr lang="es-CO"/>
          </a:p>
        </p:txBody>
      </p:sp>
    </p:spTree>
    <p:extLst>
      <p:ext uri="{BB962C8B-B14F-4D97-AF65-F5344CB8AC3E}">
        <p14:creationId xmlns:p14="http://schemas.microsoft.com/office/powerpoint/2010/main" val="161619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34</a:t>
            </a:fld>
            <a:endParaRPr lang="es-CO"/>
          </a:p>
        </p:txBody>
      </p:sp>
    </p:spTree>
    <p:extLst>
      <p:ext uri="{BB962C8B-B14F-4D97-AF65-F5344CB8AC3E}">
        <p14:creationId xmlns:p14="http://schemas.microsoft.com/office/powerpoint/2010/main" val="875038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35</a:t>
            </a:fld>
            <a:endParaRPr lang="es-CO"/>
          </a:p>
        </p:txBody>
      </p:sp>
    </p:spTree>
    <p:extLst>
      <p:ext uri="{BB962C8B-B14F-4D97-AF65-F5344CB8AC3E}">
        <p14:creationId xmlns:p14="http://schemas.microsoft.com/office/powerpoint/2010/main" val="294066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36</a:t>
            </a:fld>
            <a:endParaRPr lang="es-CO"/>
          </a:p>
        </p:txBody>
      </p:sp>
    </p:spTree>
    <p:extLst>
      <p:ext uri="{BB962C8B-B14F-4D97-AF65-F5344CB8AC3E}">
        <p14:creationId xmlns:p14="http://schemas.microsoft.com/office/powerpoint/2010/main" val="2407838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37</a:t>
            </a:fld>
            <a:endParaRPr lang="es-CO"/>
          </a:p>
        </p:txBody>
      </p:sp>
    </p:spTree>
    <p:extLst>
      <p:ext uri="{BB962C8B-B14F-4D97-AF65-F5344CB8AC3E}">
        <p14:creationId xmlns:p14="http://schemas.microsoft.com/office/powerpoint/2010/main" val="379870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39</a:t>
            </a:fld>
            <a:endParaRPr lang="es-CO"/>
          </a:p>
        </p:txBody>
      </p:sp>
    </p:spTree>
    <p:extLst>
      <p:ext uri="{BB962C8B-B14F-4D97-AF65-F5344CB8AC3E}">
        <p14:creationId xmlns:p14="http://schemas.microsoft.com/office/powerpoint/2010/main" val="2317785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40</a:t>
            </a:fld>
            <a:endParaRPr lang="es-CO"/>
          </a:p>
        </p:txBody>
      </p:sp>
    </p:spTree>
    <p:extLst>
      <p:ext uri="{BB962C8B-B14F-4D97-AF65-F5344CB8AC3E}">
        <p14:creationId xmlns:p14="http://schemas.microsoft.com/office/powerpoint/2010/main" val="351568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41</a:t>
            </a:fld>
            <a:endParaRPr lang="es-CO"/>
          </a:p>
        </p:txBody>
      </p:sp>
    </p:spTree>
    <p:extLst>
      <p:ext uri="{BB962C8B-B14F-4D97-AF65-F5344CB8AC3E}">
        <p14:creationId xmlns:p14="http://schemas.microsoft.com/office/powerpoint/2010/main" val="157402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33130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42</a:t>
            </a:fld>
            <a:endParaRPr lang="es-CO"/>
          </a:p>
        </p:txBody>
      </p:sp>
    </p:spTree>
    <p:extLst>
      <p:ext uri="{BB962C8B-B14F-4D97-AF65-F5344CB8AC3E}">
        <p14:creationId xmlns:p14="http://schemas.microsoft.com/office/powerpoint/2010/main" val="197334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394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48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779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3400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78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5280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PRI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1"/>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52653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725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7432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274320"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63439"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3517" y="2712787"/>
            <a:ext cx="9144000" cy="1626781"/>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8" name="Rectangle 7"/>
          <p:cNvSpPr/>
          <p:nvPr userDrawn="1"/>
        </p:nvSpPr>
        <p:spPr bwMode="auto">
          <a:xfrm flipV="1">
            <a:off x="3" y="4339571"/>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4339571"/>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4339571"/>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4339571"/>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4339571"/>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4339571"/>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5" name="Rectangle 35"/>
          <p:cNvSpPr>
            <a:spLocks noGrp="1" noChangeArrowheads="1"/>
          </p:cNvSpPr>
          <p:nvPr>
            <p:ph type="ctrTitle" sz="quarter" hasCustomPrompt="1"/>
          </p:nvPr>
        </p:nvSpPr>
        <p:spPr>
          <a:xfrm>
            <a:off x="3518" y="2712787"/>
            <a:ext cx="9147517" cy="1626781"/>
          </a:xfrm>
        </p:spPr>
        <p:txBody>
          <a:bodyPr anchor="ctr">
            <a:normAutofit/>
          </a:bodyPr>
          <a:lstStyle>
            <a:lvl1pPr algn="ctr">
              <a:spcAft>
                <a:spcPts val="450"/>
              </a:spcAft>
              <a:defRPr sz="2700">
                <a:solidFill>
                  <a:schemeClr val="tx1"/>
                </a:solidFill>
              </a:defRPr>
            </a:lvl1pPr>
          </a:lstStyle>
          <a:p>
            <a:r>
              <a:rPr lang="en-US" dirty="0"/>
              <a:t>CLICK TO EDIT SECTION TITLE STYLE</a:t>
            </a:r>
          </a:p>
        </p:txBody>
      </p:sp>
    </p:spTree>
    <p:extLst>
      <p:ext uri="{BB962C8B-B14F-4D97-AF65-F5344CB8AC3E}">
        <p14:creationId xmlns:p14="http://schemas.microsoft.com/office/powerpoint/2010/main" val="2249479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0" y="3080826"/>
            <a:ext cx="9144000" cy="801858"/>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5" name="TextBox 4"/>
          <p:cNvSpPr txBox="1"/>
          <p:nvPr userDrawn="1"/>
        </p:nvSpPr>
        <p:spPr>
          <a:xfrm>
            <a:off x="0" y="3275341"/>
            <a:ext cx="9144000" cy="604911"/>
          </a:xfrm>
          <a:prstGeom prst="rect">
            <a:avLst/>
          </a:prstGeom>
          <a:noFill/>
        </p:spPr>
        <p:txBody>
          <a:bodyPr wrap="none" rtlCol="0">
            <a:noAutofit/>
          </a:bodyPr>
          <a:lstStyle/>
          <a:p>
            <a:pPr algn="ctr">
              <a:spcBef>
                <a:spcPts val="0"/>
              </a:spcBef>
            </a:pPr>
            <a:r>
              <a:rPr lang="en-US" sz="2100" b="1" spc="113" baseline="0" dirty="0">
                <a:solidFill>
                  <a:schemeClr val="tx1">
                    <a:lumMod val="90000"/>
                    <a:lumOff val="10000"/>
                  </a:schemeClr>
                </a:solidFill>
                <a:latin typeface="+mj-lt"/>
              </a:rPr>
              <a:t>Together…Shaping the Future of Electricity</a:t>
            </a:r>
          </a:p>
        </p:txBody>
      </p:sp>
      <p:sp>
        <p:nvSpPr>
          <p:cNvPr id="8" name="Rectangle 7"/>
          <p:cNvSpPr/>
          <p:nvPr userDrawn="1"/>
        </p:nvSpPr>
        <p:spPr bwMode="auto">
          <a:xfrm flipV="1">
            <a:off x="3" y="3847518"/>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3847518"/>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3847518"/>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3847518"/>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3847518"/>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3847518"/>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243226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2017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287592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no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72500" cy="4663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273844" y="5715000"/>
            <a:ext cx="8572500" cy="731520"/>
          </a:xfrm>
          <a:solidFill>
            <a:srgbClr val="0040C0"/>
          </a:solidFill>
        </p:spPr>
        <p:txBody>
          <a:bodyPr anchor="ctr"/>
          <a:lstStyle>
            <a:lvl1pPr marL="0" indent="0" algn="ctr">
              <a:spcAft>
                <a:spcPts val="0"/>
              </a:spcAft>
              <a:buNone/>
              <a:defRPr b="1">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800562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3"/>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358599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6"/>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13066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amp;E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2"/>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5420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5"/>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2070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4"/>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9798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725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236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epri.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21"/>
          <p:cNvSpPr/>
          <p:nvPr userDrawn="1"/>
        </p:nvSpPr>
        <p:spPr>
          <a:xfrm>
            <a:off x="1" y="6602042"/>
            <a:ext cx="7581899" cy="169019"/>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060" name="Text Box 36"/>
          <p:cNvSpPr txBox="1">
            <a:spLocks noChangeArrowheads="1"/>
          </p:cNvSpPr>
          <p:nvPr/>
        </p:nvSpPr>
        <p:spPr bwMode="auto">
          <a:xfrm>
            <a:off x="60962" y="6586395"/>
            <a:ext cx="608013" cy="184666"/>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600">
                <a:solidFill>
                  <a:schemeClr val="tx1">
                    <a:lumMod val="50000"/>
                    <a:lumOff val="50000"/>
                  </a:schemeClr>
                </a:solidFill>
              </a:rPr>
              <a:pPr algn="l">
                <a:spcBef>
                  <a:spcPts val="0"/>
                </a:spcBef>
              </a:pPr>
              <a:t>‹#›</a:t>
            </a:fld>
            <a:endParaRPr lang="en-US" sz="600" dirty="0">
              <a:solidFill>
                <a:schemeClr val="tx1">
                  <a:lumMod val="50000"/>
                  <a:lumOff val="50000"/>
                </a:schemeClr>
              </a:solidFill>
            </a:endParaRPr>
          </a:p>
        </p:txBody>
      </p:sp>
      <p:sp>
        <p:nvSpPr>
          <p:cNvPr id="14" name="Rectangle 13"/>
          <p:cNvSpPr/>
          <p:nvPr userDrawn="1"/>
        </p:nvSpPr>
        <p:spPr bwMode="auto">
          <a:xfrm rot="5400000" flipH="1">
            <a:off x="4524375" y="-4524375"/>
            <a:ext cx="95250" cy="9144000"/>
          </a:xfrm>
          <a:prstGeom prst="rect">
            <a:avLst/>
          </a:prstGeom>
          <a:solidFill>
            <a:srgbClr val="E5E5E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 y="-5342"/>
            <a:ext cx="1632569" cy="102676"/>
          </a:xfrm>
          <a:prstGeom prst="rect">
            <a:avLst/>
          </a:prstGeom>
        </p:spPr>
      </p:pic>
      <p:sp>
        <p:nvSpPr>
          <p:cNvPr id="11" name="Text Box 47"/>
          <p:cNvSpPr txBox="1">
            <a:spLocks noChangeArrowheads="1"/>
          </p:cNvSpPr>
          <p:nvPr userDrawn="1"/>
        </p:nvSpPr>
        <p:spPr bwMode="auto">
          <a:xfrm>
            <a:off x="3141159" y="6586395"/>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15" name="TextBox 14">
            <a:hlinkClick r:id="rId18"/>
          </p:cNvPr>
          <p:cNvSpPr txBox="1"/>
          <p:nvPr userDrawn="1"/>
        </p:nvSpPr>
        <p:spPr>
          <a:xfrm>
            <a:off x="960525" y="6586395"/>
            <a:ext cx="1220110" cy="215445"/>
          </a:xfrm>
          <a:prstGeom prst="rect">
            <a:avLst/>
          </a:prstGeom>
          <a:noFill/>
        </p:spPr>
        <p:txBody>
          <a:bodyPr wrap="square" rtlCol="0">
            <a:spAutoFit/>
          </a:bodyPr>
          <a:lstStyle/>
          <a:p>
            <a:pPr algn="l"/>
            <a:r>
              <a:rPr lang="en-US" sz="800" b="1" spc="200" baseline="0" dirty="0">
                <a:solidFill>
                  <a:schemeClr val="tx1">
                    <a:lumMod val="50000"/>
                    <a:lumOff val="50000"/>
                  </a:schemeClr>
                </a:solidFill>
                <a:latin typeface="Century Gothic" panose="020B0502020202020204" pitchFamily="34" charset="0"/>
              </a:rPr>
              <a:t>www.epri.com</a:t>
            </a:r>
          </a:p>
        </p:txBody>
      </p:sp>
      <p:pic>
        <p:nvPicPr>
          <p:cNvPr id="16" name="Picture 15"/>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79047" y="6576082"/>
            <a:ext cx="1382943" cy="226142"/>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85" r:id="rId2"/>
    <p:sldLayoutId id="2147483686" r:id="rId3"/>
    <p:sldLayoutId id="2147483687" r:id="rId4"/>
    <p:sldLayoutId id="2147483688" r:id="rId5"/>
    <p:sldLayoutId id="2147483689" r:id="rId6"/>
    <p:sldLayoutId id="2147483666" r:id="rId7"/>
    <p:sldLayoutId id="2147483670" r:id="rId8"/>
    <p:sldLayoutId id="2147483668" r:id="rId9"/>
    <p:sldLayoutId id="2147483669" r:id="rId10"/>
    <p:sldLayoutId id="2147483671" r:id="rId11"/>
    <p:sldLayoutId id="2147483684" r:id="rId12"/>
    <p:sldLayoutId id="2147483677" r:id="rId13"/>
    <p:sldLayoutId id="2147483690" r:id="rId14"/>
    <p:sldLayoutId id="2147483691" r:id="rId15"/>
  </p:sldLayoutIdLst>
  <p:txStyles>
    <p:titleStyle>
      <a:lvl1pPr algn="l" rtl="0" eaLnBrk="1" fontAlgn="base" hangingPunct="1">
        <a:lnSpc>
          <a:spcPct val="100000"/>
        </a:lnSpc>
        <a:spcBef>
          <a:spcPct val="0"/>
        </a:spcBef>
        <a:spcAft>
          <a:spcPct val="0"/>
        </a:spcAft>
        <a:defRPr sz="2800" b="1">
          <a:solidFill>
            <a:schemeClr val="tx1"/>
          </a:solidFill>
          <a:latin typeface="+mj-lt"/>
          <a:ea typeface="+mj-ea"/>
          <a:cs typeface="+mj-cs"/>
        </a:defRPr>
      </a:lvl1pPr>
      <a:lvl2pPr algn="l" rtl="0" eaLnBrk="1" fontAlgn="base" hangingPunct="1">
        <a:lnSpc>
          <a:spcPct val="95000"/>
        </a:lnSpc>
        <a:spcBef>
          <a:spcPct val="0"/>
        </a:spcBef>
        <a:spcAft>
          <a:spcPct val="0"/>
        </a:spcAft>
        <a:defRPr sz="2100" b="1">
          <a:solidFill>
            <a:schemeClr val="tx2"/>
          </a:solidFill>
          <a:latin typeface="Arial" charset="0"/>
        </a:defRPr>
      </a:lvl2pPr>
      <a:lvl3pPr algn="l" rtl="0" eaLnBrk="1" fontAlgn="base" hangingPunct="1">
        <a:lnSpc>
          <a:spcPct val="95000"/>
        </a:lnSpc>
        <a:spcBef>
          <a:spcPct val="0"/>
        </a:spcBef>
        <a:spcAft>
          <a:spcPct val="0"/>
        </a:spcAft>
        <a:defRPr sz="2100" b="1">
          <a:solidFill>
            <a:schemeClr val="tx2"/>
          </a:solidFill>
          <a:latin typeface="Arial" charset="0"/>
        </a:defRPr>
      </a:lvl3pPr>
      <a:lvl4pPr algn="l" rtl="0" eaLnBrk="1" fontAlgn="base" hangingPunct="1">
        <a:lnSpc>
          <a:spcPct val="95000"/>
        </a:lnSpc>
        <a:spcBef>
          <a:spcPct val="0"/>
        </a:spcBef>
        <a:spcAft>
          <a:spcPct val="0"/>
        </a:spcAft>
        <a:defRPr sz="2100" b="1">
          <a:solidFill>
            <a:schemeClr val="tx2"/>
          </a:solidFill>
          <a:latin typeface="Arial" charset="0"/>
        </a:defRPr>
      </a:lvl4pPr>
      <a:lvl5pPr algn="l" rtl="0" eaLnBrk="1" fontAlgn="base" hangingPunct="1">
        <a:lnSpc>
          <a:spcPct val="95000"/>
        </a:lnSpc>
        <a:spcBef>
          <a:spcPct val="0"/>
        </a:spcBef>
        <a:spcAft>
          <a:spcPct val="0"/>
        </a:spcAft>
        <a:defRPr sz="2100" b="1">
          <a:solidFill>
            <a:schemeClr val="tx2"/>
          </a:solidFill>
          <a:latin typeface="Arial" charset="0"/>
        </a:defRPr>
      </a:lvl5pPr>
      <a:lvl6pPr marL="342892" algn="l" rtl="0" eaLnBrk="1" fontAlgn="base" hangingPunct="1">
        <a:lnSpc>
          <a:spcPct val="95000"/>
        </a:lnSpc>
        <a:spcBef>
          <a:spcPct val="0"/>
        </a:spcBef>
        <a:spcAft>
          <a:spcPct val="0"/>
        </a:spcAft>
        <a:defRPr sz="2100" b="1">
          <a:solidFill>
            <a:schemeClr val="tx2"/>
          </a:solidFill>
          <a:latin typeface="Arial" charset="0"/>
        </a:defRPr>
      </a:lvl6pPr>
      <a:lvl7pPr marL="685783" algn="l" rtl="0" eaLnBrk="1" fontAlgn="base" hangingPunct="1">
        <a:lnSpc>
          <a:spcPct val="95000"/>
        </a:lnSpc>
        <a:spcBef>
          <a:spcPct val="0"/>
        </a:spcBef>
        <a:spcAft>
          <a:spcPct val="0"/>
        </a:spcAft>
        <a:defRPr sz="2100" b="1">
          <a:solidFill>
            <a:schemeClr val="tx2"/>
          </a:solidFill>
          <a:latin typeface="Arial" charset="0"/>
        </a:defRPr>
      </a:lvl7pPr>
      <a:lvl8pPr marL="1028675" algn="l" rtl="0" eaLnBrk="1" fontAlgn="base" hangingPunct="1">
        <a:lnSpc>
          <a:spcPct val="95000"/>
        </a:lnSpc>
        <a:spcBef>
          <a:spcPct val="0"/>
        </a:spcBef>
        <a:spcAft>
          <a:spcPct val="0"/>
        </a:spcAft>
        <a:defRPr sz="2100" b="1">
          <a:solidFill>
            <a:schemeClr val="tx2"/>
          </a:solidFill>
          <a:latin typeface="Arial" charset="0"/>
        </a:defRPr>
      </a:lvl8pPr>
      <a:lvl9pPr marL="1371566" algn="l" rtl="0" eaLnBrk="1" fontAlgn="base" hangingPunct="1">
        <a:lnSpc>
          <a:spcPct val="95000"/>
        </a:lnSpc>
        <a:spcBef>
          <a:spcPct val="0"/>
        </a:spcBef>
        <a:spcAft>
          <a:spcPct val="0"/>
        </a:spcAft>
        <a:defRPr sz="2100" b="1">
          <a:solidFill>
            <a:schemeClr val="tx2"/>
          </a:solidFill>
          <a:latin typeface="Arial" charset="0"/>
        </a:defRPr>
      </a:lvl9pPr>
    </p:titleStyle>
    <p:bodyStyle>
      <a:lvl1pPr marL="173827" indent="-173827"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43" indent="-209545"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31" indent="-16787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23" indent="-216689"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688" indent="-16906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479" indent="-130966" algn="l" rtl="0" eaLnBrk="1" fontAlgn="base" hangingPunct="1">
        <a:lnSpc>
          <a:spcPct val="95000"/>
        </a:lnSpc>
        <a:spcBef>
          <a:spcPct val="0"/>
        </a:spcBef>
        <a:spcAft>
          <a:spcPct val="25000"/>
        </a:spcAft>
        <a:buChar char="•"/>
        <a:defRPr sz="1800">
          <a:solidFill>
            <a:srgbClr val="000000"/>
          </a:solidFill>
          <a:latin typeface="+mn-lt"/>
        </a:defRPr>
      </a:lvl6pPr>
      <a:lvl7pPr marL="1801371" indent="-130966" algn="l" rtl="0" eaLnBrk="1" fontAlgn="base" hangingPunct="1">
        <a:lnSpc>
          <a:spcPct val="95000"/>
        </a:lnSpc>
        <a:spcBef>
          <a:spcPct val="0"/>
        </a:spcBef>
        <a:spcAft>
          <a:spcPct val="25000"/>
        </a:spcAft>
        <a:buChar char="•"/>
        <a:defRPr sz="1800">
          <a:solidFill>
            <a:srgbClr val="000000"/>
          </a:solidFill>
          <a:latin typeface="+mn-lt"/>
        </a:defRPr>
      </a:lvl7pPr>
      <a:lvl8pPr marL="2144263" indent="-130966" algn="l" rtl="0" eaLnBrk="1" fontAlgn="base" hangingPunct="1">
        <a:lnSpc>
          <a:spcPct val="95000"/>
        </a:lnSpc>
        <a:spcBef>
          <a:spcPct val="0"/>
        </a:spcBef>
        <a:spcAft>
          <a:spcPct val="25000"/>
        </a:spcAft>
        <a:buChar char="•"/>
        <a:defRPr sz="1800">
          <a:solidFill>
            <a:srgbClr val="000000"/>
          </a:solidFill>
          <a:latin typeface="+mn-lt"/>
        </a:defRPr>
      </a:lvl8pPr>
      <a:lvl9pPr marL="2487154" indent="-130966" algn="l" rtl="0" eaLnBrk="1" fontAlgn="base" hangingPunct="1">
        <a:lnSpc>
          <a:spcPct val="95000"/>
        </a:lnSpc>
        <a:spcBef>
          <a:spcPct val="0"/>
        </a:spcBef>
        <a:spcAft>
          <a:spcPct val="25000"/>
        </a:spcAft>
        <a:buChar char="•"/>
        <a:defRPr sz="1800">
          <a:solidFill>
            <a:srgbClr val="000000"/>
          </a:solidFill>
          <a:latin typeface="+mn-lt"/>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www.trustedreviews.com/opinion/best-intel-processor-core-i3-i5-i7-293769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ourceforge.net/p/electricdss/code/HEAD/tree/trunk/Version8/Distrib/Examples/Parallel_Process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3.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epri.box.com/s/o4itfn23txv73iyo3y1ukbs9nmgsspgo"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sourceforge.net/p/electricdss/code/HEAD/tree/trunk/Version8/Distrib/Doc/A_Diakoptics_Suite.pdf"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customXml" Target="../ink/ink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sz="quarter"/>
          </p:nvPr>
        </p:nvSpPr>
        <p:spPr/>
        <p:txBody>
          <a:bodyPr/>
          <a:lstStyle/>
          <a:p>
            <a:r>
              <a:rPr lang="en-US" dirty="0" err="1"/>
              <a:t>OpenDSS</a:t>
            </a:r>
            <a:r>
              <a:rPr lang="en-US" dirty="0"/>
              <a:t> Training Workshop</a:t>
            </a:r>
          </a:p>
        </p:txBody>
      </p:sp>
      <p:sp>
        <p:nvSpPr>
          <p:cNvPr id="5" name="Subtitle 1">
            <a:extLst>
              <a:ext uri="{FF2B5EF4-FFF2-40B4-BE49-F238E27FC236}">
                <a16:creationId xmlns:a16="http://schemas.microsoft.com/office/drawing/2014/main" id="{F3E87C17-946B-42A9-8631-454EBEB341A4}"/>
              </a:ext>
            </a:extLst>
          </p:cNvPr>
          <p:cNvSpPr txBox="1">
            <a:spLocks/>
          </p:cNvSpPr>
          <p:nvPr/>
        </p:nvSpPr>
        <p:spPr bwMode="auto">
          <a:xfrm>
            <a:off x="338625" y="4199037"/>
            <a:ext cx="5806439" cy="19949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ea typeface="+mn-ea"/>
                <a:cs typeface="Calibri Light" panose="020F0302020204030204" pitchFamily="34" charset="0"/>
              </a:defRPr>
            </a:lvl1pPr>
            <a:lvl2pPr marL="425043" indent="-209545"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31" indent="-16787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23" indent="-216689"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688" indent="-16906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479" indent="-130966" algn="l" rtl="0" eaLnBrk="1" fontAlgn="base" hangingPunct="1">
              <a:lnSpc>
                <a:spcPct val="95000"/>
              </a:lnSpc>
              <a:spcBef>
                <a:spcPct val="0"/>
              </a:spcBef>
              <a:spcAft>
                <a:spcPct val="25000"/>
              </a:spcAft>
              <a:buChar char="•"/>
              <a:defRPr sz="1800">
                <a:solidFill>
                  <a:srgbClr val="000000"/>
                </a:solidFill>
                <a:latin typeface="+mn-lt"/>
              </a:defRPr>
            </a:lvl6pPr>
            <a:lvl7pPr marL="1801371" indent="-130966" algn="l" rtl="0" eaLnBrk="1" fontAlgn="base" hangingPunct="1">
              <a:lnSpc>
                <a:spcPct val="95000"/>
              </a:lnSpc>
              <a:spcBef>
                <a:spcPct val="0"/>
              </a:spcBef>
              <a:spcAft>
                <a:spcPct val="25000"/>
              </a:spcAft>
              <a:buChar char="•"/>
              <a:defRPr sz="1800">
                <a:solidFill>
                  <a:srgbClr val="000000"/>
                </a:solidFill>
                <a:latin typeface="+mn-lt"/>
              </a:defRPr>
            </a:lvl7pPr>
            <a:lvl8pPr marL="2144263" indent="-130966" algn="l" rtl="0" eaLnBrk="1" fontAlgn="base" hangingPunct="1">
              <a:lnSpc>
                <a:spcPct val="95000"/>
              </a:lnSpc>
              <a:spcBef>
                <a:spcPct val="0"/>
              </a:spcBef>
              <a:spcAft>
                <a:spcPct val="25000"/>
              </a:spcAft>
              <a:buChar char="•"/>
              <a:defRPr sz="1800">
                <a:solidFill>
                  <a:srgbClr val="000000"/>
                </a:solidFill>
                <a:latin typeface="+mn-lt"/>
              </a:defRPr>
            </a:lvl8pPr>
            <a:lvl9pPr marL="2487154" indent="-130966"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a:t>Roger C. Dugan</a:t>
            </a:r>
          </a:p>
          <a:p>
            <a:r>
              <a:rPr lang="en-US" kern="0"/>
              <a:t>Davis Montenegro</a:t>
            </a:r>
          </a:p>
          <a:p>
            <a:r>
              <a:rPr lang="en-US" kern="0"/>
              <a:t>EPRI Knoxville, TN</a:t>
            </a:r>
          </a:p>
          <a:p>
            <a:endParaRPr lang="en-US" kern="0"/>
          </a:p>
          <a:p>
            <a:endParaRPr lang="en-US" kern="0"/>
          </a:p>
          <a:p>
            <a:r>
              <a:rPr lang="en-US" b="1" kern="0"/>
              <a:t>October 17-18, 2019</a:t>
            </a:r>
            <a:endParaRPr lang="en-US" kern="0" dirty="0"/>
          </a:p>
        </p:txBody>
      </p:sp>
      <p:sp>
        <p:nvSpPr>
          <p:cNvPr id="7" name="Text Placeholder 3">
            <a:extLst>
              <a:ext uri="{FF2B5EF4-FFF2-40B4-BE49-F238E27FC236}">
                <a16:creationId xmlns:a16="http://schemas.microsoft.com/office/drawing/2014/main" id="{89A76C7F-EC6C-4F40-881D-324A26C83B80}"/>
              </a:ext>
            </a:extLst>
          </p:cNvPr>
          <p:cNvSpPr txBox="1">
            <a:spLocks/>
          </p:cNvSpPr>
          <p:nvPr/>
        </p:nvSpPr>
        <p:spPr bwMode="auto">
          <a:xfrm>
            <a:off x="338625" y="3609124"/>
            <a:ext cx="5806439" cy="589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0" indent="0"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None/>
              <a:defRPr sz="1800" b="1" baseline="0">
                <a:solidFill>
                  <a:schemeClr val="accent1"/>
                </a:solidFill>
                <a:latin typeface="+mj-lt"/>
                <a:ea typeface="+mn-ea"/>
                <a:cs typeface="+mn-cs"/>
              </a:defRPr>
            </a:lvl1pPr>
            <a:lvl2pPr marL="425043" indent="-209545"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31" indent="-16787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23" indent="-216689"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688" indent="-16906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479" indent="-130966" algn="l" rtl="0" eaLnBrk="1" fontAlgn="base" hangingPunct="1">
              <a:lnSpc>
                <a:spcPct val="95000"/>
              </a:lnSpc>
              <a:spcBef>
                <a:spcPct val="0"/>
              </a:spcBef>
              <a:spcAft>
                <a:spcPct val="25000"/>
              </a:spcAft>
              <a:buChar char="•"/>
              <a:defRPr sz="1800">
                <a:solidFill>
                  <a:srgbClr val="000000"/>
                </a:solidFill>
                <a:latin typeface="+mn-lt"/>
              </a:defRPr>
            </a:lvl6pPr>
            <a:lvl7pPr marL="1801371" indent="-130966" algn="l" rtl="0" eaLnBrk="1" fontAlgn="base" hangingPunct="1">
              <a:lnSpc>
                <a:spcPct val="95000"/>
              </a:lnSpc>
              <a:spcBef>
                <a:spcPct val="0"/>
              </a:spcBef>
              <a:spcAft>
                <a:spcPct val="25000"/>
              </a:spcAft>
              <a:buChar char="•"/>
              <a:defRPr sz="1800">
                <a:solidFill>
                  <a:srgbClr val="000000"/>
                </a:solidFill>
                <a:latin typeface="+mn-lt"/>
              </a:defRPr>
            </a:lvl7pPr>
            <a:lvl8pPr marL="2144263" indent="-130966" algn="l" rtl="0" eaLnBrk="1" fontAlgn="base" hangingPunct="1">
              <a:lnSpc>
                <a:spcPct val="95000"/>
              </a:lnSpc>
              <a:spcBef>
                <a:spcPct val="0"/>
              </a:spcBef>
              <a:spcAft>
                <a:spcPct val="25000"/>
              </a:spcAft>
              <a:buChar char="•"/>
              <a:defRPr sz="1800">
                <a:solidFill>
                  <a:srgbClr val="000000"/>
                </a:solidFill>
                <a:latin typeface="+mn-lt"/>
              </a:defRPr>
            </a:lvl8pPr>
            <a:lvl9pPr marL="2487154" indent="-130966"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t>Consolidated Edison Co.</a:t>
            </a:r>
          </a:p>
          <a:p>
            <a:r>
              <a:rPr lang="en-US" kern="0" dirty="0"/>
              <a:t>New York, NY</a:t>
            </a:r>
          </a:p>
        </p:txBody>
      </p:sp>
    </p:spTree>
    <p:extLst>
      <p:ext uri="{BB962C8B-B14F-4D97-AF65-F5344CB8AC3E}">
        <p14:creationId xmlns:p14="http://schemas.microsoft.com/office/powerpoint/2010/main" val="340772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354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487" y="2067670"/>
            <a:ext cx="6175573" cy="3686858"/>
          </a:xfrm>
          <a:prstGeom prst="rect">
            <a:avLst/>
          </a:prstGeom>
        </p:spPr>
      </p:pic>
    </p:spTree>
    <p:extLst>
      <p:ext uri="{BB962C8B-B14F-4D97-AF65-F5344CB8AC3E}">
        <p14:creationId xmlns:p14="http://schemas.microsoft.com/office/powerpoint/2010/main" val="45418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
        <p:nvSpPr>
          <p:cNvPr id="5" name="Rectangle 4"/>
          <p:cNvSpPr/>
          <p:nvPr/>
        </p:nvSpPr>
        <p:spPr>
          <a:xfrm>
            <a:off x="713232" y="2124230"/>
            <a:ext cx="6246019" cy="3624967"/>
          </a:xfrm>
          <a:prstGeom prst="rect">
            <a:avLst/>
          </a:prstGeom>
        </p:spPr>
        <p:txBody>
          <a:bodyPr wrap="square">
            <a:spAutoFit/>
          </a:bodyPr>
          <a:lstStyle/>
          <a:p>
            <a:pPr marL="342900" algn="l">
              <a:lnSpc>
                <a:spcPct val="107000"/>
              </a:lnSpc>
              <a:spcBef>
                <a:spcPts val="0"/>
              </a:spcBef>
              <a:spcAft>
                <a:spcPts val="0"/>
              </a:spcAft>
            </a:pPr>
            <a:r>
              <a:rPr lang="en-US" sz="825" dirty="0" err="1">
                <a:latin typeface="Courier New" panose="02070309020205020404" pitchFamily="49" charset="0"/>
                <a:ea typeface="Calibri" panose="020F0502020204030204" pitchFamily="34" charset="0"/>
                <a:cs typeface="Courier New" panose="02070309020205020404" pitchFamily="49" charset="0"/>
              </a:rPr>
              <a:t>clearAll</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parallel=No</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compile "C:\Program Files\OpenDSS\</a:t>
            </a:r>
            <a:r>
              <a:rPr lang="en-US" sz="825" dirty="0" err="1">
                <a:latin typeface="Courier New" panose="02070309020205020404" pitchFamily="49" charset="0"/>
                <a:ea typeface="Calibri" panose="020F0502020204030204" pitchFamily="34" charset="0"/>
                <a:cs typeface="Courier New" panose="02070309020205020404" pitchFamily="49" charset="0"/>
              </a:rPr>
              <a:t>EPRITestCircuits</a:t>
            </a:r>
            <a:r>
              <a:rPr lang="en-US" sz="825" dirty="0">
                <a:latin typeface="Courier New" panose="02070309020205020404" pitchFamily="49" charset="0"/>
                <a:ea typeface="Calibri" panose="020F0502020204030204" pitchFamily="34" charset="0"/>
                <a:cs typeface="Courier New" panose="02070309020205020404" pitchFamily="49" charset="0"/>
              </a:rPr>
              <a:t>\ckt5\Master_ckt5.dss"</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CPU=0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Solve</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Clone 2</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parallel=Yes</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mode=yearly number=2000 </a:t>
            </a:r>
            <a:r>
              <a:rPr lang="en-US" sz="825" dirty="0" err="1">
                <a:latin typeface="Courier New" panose="02070309020205020404" pitchFamily="49" charset="0"/>
                <a:ea typeface="Calibri" panose="020F0502020204030204" pitchFamily="34" charset="0"/>
                <a:cs typeface="Courier New" panose="02070309020205020404" pitchFamily="49" charset="0"/>
              </a:rPr>
              <a:t>totaltime</a:t>
            </a:r>
            <a:r>
              <a:rPr lang="en-US" sz="825" dirty="0">
                <a:latin typeface="Courier New" panose="02070309020205020404" pitchFamily="49" charset="0"/>
                <a:ea typeface="Calibri" panose="020F0502020204030204" pitchFamily="34" charset="0"/>
                <a:cs typeface="Courier New" panose="02070309020205020404" pitchFamily="49" charset="0"/>
              </a:rPr>
              <a:t>=0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=1</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=2</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 = 2000 </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=3</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 = 4000</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err="1">
                <a:latin typeface="Courier New" panose="02070309020205020404" pitchFamily="49" charset="0"/>
                <a:ea typeface="Calibri" panose="020F0502020204030204" pitchFamily="34" charset="0"/>
                <a:cs typeface="Courier New" panose="02070309020205020404" pitchFamily="49" charset="0"/>
              </a:rPr>
              <a:t>SolveAll</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Wait</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get </a:t>
            </a:r>
            <a:r>
              <a:rPr lang="en-US" sz="825" dirty="0" err="1">
                <a:latin typeface="Courier New" panose="02070309020205020404" pitchFamily="49" charset="0"/>
                <a:ea typeface="Calibri" panose="020F0502020204030204" pitchFamily="34" charset="0"/>
                <a:cs typeface="Courier New" panose="02070309020205020404" pitchFamily="49" charset="0"/>
              </a:rPr>
              <a:t>actorprogress</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endParaRPr lang="en-US" sz="825" dirty="0"/>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ConcatenateReports</a:t>
            </a:r>
            <a:r>
              <a:rPr lang="en-US" sz="825" dirty="0">
                <a:latin typeface="Courier New" panose="02070309020205020404" pitchFamily="49" charset="0"/>
                <a:ea typeface="Calibri" panose="020F0502020204030204" pitchFamily="34" charset="0"/>
                <a:cs typeface="Courier New" panose="02070309020205020404" pitchFamily="49" charset="0"/>
              </a:rPr>
              <a:t>=Yes</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show monitor MS2</a:t>
            </a:r>
            <a:endParaRPr lang="en-US" sz="9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1845" y="2273096"/>
            <a:ext cx="2869090" cy="3325761"/>
          </a:xfrm>
          <a:prstGeom prst="rect">
            <a:avLst/>
          </a:prstGeom>
          <a:noFill/>
          <a:ln>
            <a:noFill/>
          </a:ln>
        </p:spPr>
      </p:pic>
      <p:sp>
        <p:nvSpPr>
          <p:cNvPr id="3" name="Right Arrow 2"/>
          <p:cNvSpPr/>
          <p:nvPr/>
        </p:nvSpPr>
        <p:spPr bwMode="auto">
          <a:xfrm>
            <a:off x="801723" y="4927805"/>
            <a:ext cx="238039" cy="22122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ctr" anchorCtr="0" compatLnSpc="1">
            <a:prstTxWarp prst="textNoShape">
              <a:avLst/>
            </a:prstTxWarp>
          </a:bodyPr>
          <a:lstStyle/>
          <a:p>
            <a:pPr marL="164306" indent="-164306" defTabSz="685800"/>
            <a:endParaRPr lang="en-US" sz="1200">
              <a:solidFill>
                <a:srgbClr val="000000"/>
              </a:solidFill>
              <a:latin typeface="Arial" charset="0"/>
            </a:endParaRPr>
          </a:p>
        </p:txBody>
      </p:sp>
      <p:sp>
        <p:nvSpPr>
          <p:cNvPr id="8" name="Right Arrow 7"/>
          <p:cNvSpPr/>
          <p:nvPr/>
        </p:nvSpPr>
        <p:spPr bwMode="auto">
          <a:xfrm flipH="1">
            <a:off x="2254439" y="5090037"/>
            <a:ext cx="238039" cy="221226"/>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68580" tIns="34290" rIns="68580" bIns="34290" numCol="1" rtlCol="0" anchor="ctr" anchorCtr="0" compatLnSpc="1">
            <a:prstTxWarp prst="textNoShape">
              <a:avLst/>
            </a:prstTxWarp>
          </a:bodyPr>
          <a:lstStyle/>
          <a:p>
            <a:pPr marL="164306" indent="-164306" defTabSz="685800"/>
            <a:endParaRPr lang="en-US" sz="1200">
              <a:solidFill>
                <a:srgbClr val="000000"/>
              </a:solidFill>
              <a:latin typeface="Arial" charset="0"/>
            </a:endParaRPr>
          </a:p>
        </p:txBody>
      </p:sp>
    </p:spTree>
    <p:extLst>
      <p:ext uri="{BB962C8B-B14F-4D97-AF65-F5344CB8AC3E}">
        <p14:creationId xmlns:p14="http://schemas.microsoft.com/office/powerpoint/2010/main" val="7941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9" name="Picture 8"/>
          <p:cNvPicPr>
            <a:picLocks noChangeAspect="1"/>
          </p:cNvPicPr>
          <p:nvPr/>
        </p:nvPicPr>
        <p:blipFill>
          <a:blip r:embed="rId2"/>
          <a:stretch>
            <a:fillRect/>
          </a:stretch>
        </p:blipFill>
        <p:spPr>
          <a:xfrm>
            <a:off x="1968180" y="2028365"/>
            <a:ext cx="4845575" cy="3701481"/>
          </a:xfrm>
          <a:prstGeom prst="rect">
            <a:avLst/>
          </a:prstGeom>
        </p:spPr>
      </p:pic>
    </p:spTree>
    <p:extLst>
      <p:ext uri="{BB962C8B-B14F-4D97-AF65-F5344CB8AC3E}">
        <p14:creationId xmlns:p14="http://schemas.microsoft.com/office/powerpoint/2010/main" val="208252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
        <p:nvSpPr>
          <p:cNvPr id="5" name="Rectangle 4"/>
          <p:cNvSpPr/>
          <p:nvPr/>
        </p:nvSpPr>
        <p:spPr>
          <a:xfrm>
            <a:off x="627091" y="2273096"/>
            <a:ext cx="7866959" cy="3139321"/>
          </a:xfrm>
          <a:prstGeom prst="rect">
            <a:avLst/>
          </a:prstGeom>
        </p:spPr>
        <p:txBody>
          <a:bodyPr wrap="square">
            <a:spAutoFit/>
          </a:bodyPr>
          <a:lstStyle/>
          <a:p>
            <a:r>
              <a:rPr lang="en-US" sz="1800" dirty="0"/>
              <a:t>The examples for parallel processing can be downloaded from:</a:t>
            </a:r>
          </a:p>
          <a:p>
            <a:endParaRPr lang="en-US" sz="1800" dirty="0"/>
          </a:p>
          <a:p>
            <a:r>
              <a:rPr lang="en-US" sz="1800" b="1" dirty="0">
                <a:hlinkClick r:id="rId2"/>
              </a:rPr>
              <a:t>https://sourceforge.net/p/electricdss/code/HEAD/tree/trunk/Version8/Distrib/Examples/Parallel_Processing</a:t>
            </a:r>
            <a:endParaRPr lang="en-US" sz="1800" b="1" dirty="0"/>
          </a:p>
          <a:p>
            <a:endParaRPr lang="en-US" sz="1800" b="1" dirty="0"/>
          </a:p>
          <a:p>
            <a:r>
              <a:rPr lang="en-US" sz="1800"/>
              <a:t>These </a:t>
            </a:r>
            <a:r>
              <a:rPr lang="en-US" sz="1800" dirty="0"/>
              <a:t>examples involves MATLAB and python.</a:t>
            </a:r>
          </a:p>
          <a:p>
            <a:endParaRPr lang="en-US" sz="1800" dirty="0"/>
          </a:p>
          <a:p>
            <a:r>
              <a:rPr lang="en-US" sz="1800" dirty="0"/>
              <a:t>Other examples for LabVIEW through the VI Package Manager</a:t>
            </a:r>
          </a:p>
        </p:txBody>
      </p:sp>
    </p:spTree>
    <p:extLst>
      <p:ext uri="{BB962C8B-B14F-4D97-AF65-F5344CB8AC3E}">
        <p14:creationId xmlns:p14="http://schemas.microsoft.com/office/powerpoint/2010/main" val="326732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1 MATLAB</a:t>
            </a:r>
          </a:p>
          <a:p>
            <a:endParaRPr lang="en-US" sz="1800" dirty="0"/>
          </a:p>
        </p:txBody>
      </p:sp>
      <p:pic>
        <p:nvPicPr>
          <p:cNvPr id="3" name="Picture 2"/>
          <p:cNvPicPr>
            <a:picLocks noChangeAspect="1"/>
          </p:cNvPicPr>
          <p:nvPr/>
        </p:nvPicPr>
        <p:blipFill>
          <a:blip r:embed="rId3"/>
          <a:stretch>
            <a:fillRect/>
          </a:stretch>
        </p:blipFill>
        <p:spPr>
          <a:xfrm>
            <a:off x="791645" y="2569518"/>
            <a:ext cx="7557257" cy="3426714"/>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62857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1 MATLAB</a:t>
            </a:r>
          </a:p>
          <a:p>
            <a:endParaRPr lang="en-US" sz="1800" dirty="0"/>
          </a:p>
        </p:txBody>
      </p:sp>
      <p:pic>
        <p:nvPicPr>
          <p:cNvPr id="2" name="Picture 1"/>
          <p:cNvPicPr>
            <a:picLocks noChangeAspect="1"/>
          </p:cNvPicPr>
          <p:nvPr/>
        </p:nvPicPr>
        <p:blipFill>
          <a:blip r:embed="rId3"/>
          <a:stretch>
            <a:fillRect/>
          </a:stretch>
        </p:blipFill>
        <p:spPr>
          <a:xfrm>
            <a:off x="807972" y="2891790"/>
            <a:ext cx="7505196" cy="2356866"/>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221104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2 MATLAB</a:t>
            </a:r>
          </a:p>
          <a:p>
            <a:endParaRPr lang="en-US" sz="1800" dirty="0"/>
          </a:p>
        </p:txBody>
      </p:sp>
      <p:pic>
        <p:nvPicPr>
          <p:cNvPr id="2" name="Picture 1"/>
          <p:cNvPicPr>
            <a:picLocks noChangeAspect="1"/>
          </p:cNvPicPr>
          <p:nvPr/>
        </p:nvPicPr>
        <p:blipFill>
          <a:blip r:embed="rId3"/>
          <a:stretch>
            <a:fillRect/>
          </a:stretch>
        </p:blipFill>
        <p:spPr>
          <a:xfrm>
            <a:off x="964537" y="2569518"/>
            <a:ext cx="7211474" cy="3842179"/>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05818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2 MATLAB</a:t>
            </a:r>
          </a:p>
          <a:p>
            <a:endParaRPr lang="en-US" sz="1800" dirty="0"/>
          </a:p>
        </p:txBody>
      </p:sp>
      <p:pic>
        <p:nvPicPr>
          <p:cNvPr id="5" name="Picture 4"/>
          <p:cNvPicPr>
            <a:picLocks noChangeAspect="1"/>
          </p:cNvPicPr>
          <p:nvPr/>
        </p:nvPicPr>
        <p:blipFill>
          <a:blip r:embed="rId3"/>
          <a:stretch>
            <a:fillRect/>
          </a:stretch>
        </p:blipFill>
        <p:spPr>
          <a:xfrm>
            <a:off x="664453" y="2650930"/>
            <a:ext cx="7888283" cy="2899478"/>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01509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dirty="0"/>
              <a:t>6. Intro to </a:t>
            </a:r>
            <a:r>
              <a:rPr lang="en-US" dirty="0" err="1"/>
              <a:t>OpenDSS</a:t>
            </a:r>
            <a:r>
              <a:rPr lang="en-US" dirty="0"/>
              <a:t> Parallel Machine</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4294967295"/>
          </p:nvPr>
        </p:nvSpPr>
        <p:spPr>
          <a:xfrm>
            <a:off x="365125" y="4529374"/>
            <a:ext cx="8413750" cy="1554162"/>
          </a:xfrm>
        </p:spPr>
        <p:txBody>
          <a:bodyPr/>
          <a:lstStyle/>
          <a:p>
            <a:pPr algn="ctr"/>
            <a:r>
              <a:rPr lang="en-US" dirty="0"/>
              <a:t>Version 8</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2</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3 MATLAB</a:t>
            </a:r>
          </a:p>
          <a:p>
            <a:endParaRPr lang="en-US" sz="1800" dirty="0"/>
          </a:p>
        </p:txBody>
      </p:sp>
      <p:pic>
        <p:nvPicPr>
          <p:cNvPr id="2" name="Picture 1"/>
          <p:cNvPicPr>
            <a:picLocks noChangeAspect="1"/>
          </p:cNvPicPr>
          <p:nvPr/>
        </p:nvPicPr>
        <p:blipFill>
          <a:blip r:embed="rId3"/>
          <a:stretch>
            <a:fillRect/>
          </a:stretch>
        </p:blipFill>
        <p:spPr>
          <a:xfrm>
            <a:off x="887947" y="2621266"/>
            <a:ext cx="7364653" cy="3490721"/>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2051589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3 MATLAB</a:t>
            </a:r>
          </a:p>
          <a:p>
            <a:endParaRPr lang="en-US" sz="1800" dirty="0"/>
          </a:p>
        </p:txBody>
      </p:sp>
      <p:pic>
        <p:nvPicPr>
          <p:cNvPr id="3" name="Picture 2"/>
          <p:cNvPicPr>
            <a:picLocks noChangeAspect="1"/>
          </p:cNvPicPr>
          <p:nvPr/>
        </p:nvPicPr>
        <p:blipFill>
          <a:blip r:embed="rId3"/>
          <a:stretch>
            <a:fillRect/>
          </a:stretch>
        </p:blipFill>
        <p:spPr>
          <a:xfrm>
            <a:off x="762036" y="2929286"/>
            <a:ext cx="7616475" cy="2538826"/>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73489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1892808"/>
            <a:ext cx="6246019" cy="784830"/>
          </a:xfrm>
          <a:prstGeom prst="rect">
            <a:avLst/>
          </a:prstGeom>
        </p:spPr>
        <p:txBody>
          <a:bodyPr wrap="square">
            <a:spAutoFit/>
          </a:bodyPr>
          <a:lstStyle/>
          <a:p>
            <a:r>
              <a:rPr lang="en-US" sz="1800" dirty="0"/>
              <a:t>Using the OpenDSS-PM library for NI LabVIEW</a:t>
            </a:r>
          </a:p>
          <a:p>
            <a:endParaRPr lang="en-US" sz="1800" dirty="0"/>
          </a:p>
        </p:txBody>
      </p:sp>
      <p:sp>
        <p:nvSpPr>
          <p:cNvPr id="8"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9"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2" name="Picture 1"/>
          <p:cNvPicPr>
            <a:picLocks noChangeAspect="1"/>
          </p:cNvPicPr>
          <p:nvPr/>
        </p:nvPicPr>
        <p:blipFill>
          <a:blip r:embed="rId3"/>
          <a:stretch>
            <a:fillRect/>
          </a:stretch>
        </p:blipFill>
        <p:spPr>
          <a:xfrm>
            <a:off x="3511296" y="2714338"/>
            <a:ext cx="5322929" cy="3827633"/>
          </a:xfrm>
          <a:prstGeom prst="rect">
            <a:avLst/>
          </a:prstGeom>
        </p:spPr>
      </p:pic>
      <p:pic>
        <p:nvPicPr>
          <p:cNvPr id="3" name="Picture 2"/>
          <p:cNvPicPr>
            <a:picLocks noChangeAspect="1"/>
          </p:cNvPicPr>
          <p:nvPr/>
        </p:nvPicPr>
        <p:blipFill>
          <a:blip r:embed="rId4"/>
          <a:stretch>
            <a:fillRect/>
          </a:stretch>
        </p:blipFill>
        <p:spPr>
          <a:xfrm>
            <a:off x="673608" y="3013681"/>
            <a:ext cx="2438400" cy="2590800"/>
          </a:xfrm>
          <a:prstGeom prst="rect">
            <a:avLst/>
          </a:prstGeom>
        </p:spPr>
      </p:pic>
    </p:spTree>
    <p:extLst>
      <p:ext uri="{BB962C8B-B14F-4D97-AF65-F5344CB8AC3E}">
        <p14:creationId xmlns:p14="http://schemas.microsoft.com/office/powerpoint/2010/main" val="399919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1890523"/>
            <a:ext cx="6246019" cy="784830"/>
          </a:xfrm>
          <a:prstGeom prst="rect">
            <a:avLst/>
          </a:prstGeom>
        </p:spPr>
        <p:txBody>
          <a:bodyPr wrap="square">
            <a:spAutoFit/>
          </a:bodyPr>
          <a:lstStyle/>
          <a:p>
            <a:r>
              <a:rPr lang="en-US" sz="1800" dirty="0"/>
              <a:t>Using the OpenDSS library for NI LabVIEW</a:t>
            </a:r>
          </a:p>
          <a:p>
            <a:endParaRPr lang="en-US" sz="1800" dirty="0"/>
          </a:p>
        </p:txBody>
      </p:sp>
      <p:pic>
        <p:nvPicPr>
          <p:cNvPr id="8" name="Picture 7"/>
          <p:cNvPicPr>
            <a:picLocks noChangeAspect="1"/>
          </p:cNvPicPr>
          <p:nvPr/>
        </p:nvPicPr>
        <p:blipFill>
          <a:blip r:embed="rId3"/>
          <a:stretch>
            <a:fillRect/>
          </a:stretch>
        </p:blipFill>
        <p:spPr>
          <a:xfrm>
            <a:off x="290514" y="3737404"/>
            <a:ext cx="2400300" cy="814388"/>
          </a:xfrm>
          <a:prstGeom prst="rect">
            <a:avLst/>
          </a:prstGeom>
        </p:spPr>
      </p:pic>
      <p:pic>
        <p:nvPicPr>
          <p:cNvPr id="10" name="Picture 9" descr="Fig4"/>
          <p:cNvPicPr/>
          <p:nvPr/>
        </p:nvPicPr>
        <p:blipFill>
          <a:blip r:embed="rId4">
            <a:extLst>
              <a:ext uri="{28A0092B-C50C-407E-A947-70E740481C1C}">
                <a14:useLocalDpi xmlns:a14="http://schemas.microsoft.com/office/drawing/2010/main" val="0"/>
              </a:ext>
            </a:extLst>
          </a:blip>
          <a:srcRect/>
          <a:stretch>
            <a:fillRect/>
          </a:stretch>
        </p:blipFill>
        <p:spPr bwMode="auto">
          <a:xfrm>
            <a:off x="2890721" y="2646291"/>
            <a:ext cx="5814367" cy="3443613"/>
          </a:xfrm>
          <a:prstGeom prst="rect">
            <a:avLst/>
          </a:prstGeom>
          <a:noFill/>
          <a:ln>
            <a:noFill/>
          </a:ln>
        </p:spPr>
      </p:pic>
      <p:sp>
        <p:nvSpPr>
          <p:cNvPr id="11"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2"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397660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904" y="1764792"/>
            <a:ext cx="7737855" cy="4352544"/>
          </a:xfrm>
          <a:prstGeom prst="rect">
            <a:avLst/>
          </a:prstGeom>
        </p:spPr>
      </p:pic>
      <p:sp>
        <p:nvSpPr>
          <p:cNvPr id="5"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7"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37832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7824" y="1764792"/>
            <a:ext cx="7737856" cy="4352544"/>
          </a:xfrm>
          <a:prstGeom prst="rect">
            <a:avLst/>
          </a:prstGeom>
        </p:spPr>
      </p:pic>
      <p:sp>
        <p:nvSpPr>
          <p:cNvPr id="5"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7"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6050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264" y="1825964"/>
            <a:ext cx="6246019" cy="646331"/>
          </a:xfrm>
          <a:prstGeom prst="rect">
            <a:avLst/>
          </a:prstGeom>
        </p:spPr>
        <p:txBody>
          <a:bodyPr wrap="square">
            <a:spAutoFit/>
          </a:bodyPr>
          <a:lstStyle/>
          <a:p>
            <a:r>
              <a:rPr lang="en-US" sz="1800" dirty="0"/>
              <a:t>Advanced Graphics Module for OpenDSS (OpenDSS-Viewer)</a:t>
            </a:r>
          </a:p>
        </p:txBody>
      </p:sp>
      <p:sp>
        <p:nvSpPr>
          <p:cNvPr id="5" name="Content Placeholder 7"/>
          <p:cNvSpPr txBox="1">
            <a:spLocks/>
          </p:cNvSpPr>
          <p:nvPr/>
        </p:nvSpPr>
        <p:spPr>
          <a:xfrm>
            <a:off x="1428750" y="2472295"/>
            <a:ext cx="5943600" cy="732099"/>
          </a:xfrm>
          <a:prstGeom prst="rect">
            <a:avLst/>
          </a:prstGeom>
        </p:spPr>
        <p:txBody>
          <a:bodyPr>
            <a:normAutofit fontScale="55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sz="2400" dirty="0"/>
              <a:t>Developed by Miguel Hernandez (EPRI). Enhance the visualization of Distribution System Simulations with a </a:t>
            </a:r>
            <a:r>
              <a:rPr lang="en-US" sz="2400" b="1" dirty="0"/>
              <a:t>flexible</a:t>
            </a:r>
            <a:r>
              <a:rPr lang="en-US" sz="2400" dirty="0"/>
              <a:t>, </a:t>
            </a:r>
            <a:r>
              <a:rPr lang="en-US" sz="2400" b="1" dirty="0"/>
              <a:t>scalable</a:t>
            </a:r>
            <a:r>
              <a:rPr lang="en-US" sz="2400" dirty="0"/>
              <a:t> and </a:t>
            </a:r>
            <a:r>
              <a:rPr lang="en-US" sz="2400" b="1" dirty="0"/>
              <a:t>meaningful</a:t>
            </a:r>
            <a:r>
              <a:rPr lang="en-US" sz="2400"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535" y="3204394"/>
            <a:ext cx="8646274" cy="26843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1955280" y="5888695"/>
            <a:ext cx="5576339" cy="437795"/>
          </a:xfrm>
          <a:prstGeom prst="rect">
            <a:avLst/>
          </a:prstGeom>
        </p:spPr>
        <p:txBody>
          <a:bodyPr>
            <a:noAutofit/>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gn="ctr">
              <a:lnSpc>
                <a:spcPct val="170000"/>
              </a:lnSpc>
              <a:buNone/>
            </a:pPr>
            <a:r>
              <a:rPr lang="en-US" sz="1600" dirty="0">
                <a:hlinkClick r:id="rId4"/>
              </a:rPr>
              <a:t>https://epri.box.com/s/o4itfn23txv73iyo3y1ukbs9nmgsspgo</a:t>
            </a:r>
            <a:endParaRPr lang="en-US" sz="1600" dirty="0"/>
          </a:p>
          <a:p>
            <a:pPr marL="0" indent="0" algn="ctr">
              <a:lnSpc>
                <a:spcPct val="170000"/>
              </a:lnSpc>
              <a:buNone/>
            </a:pPr>
            <a:endParaRPr lang="en-US" sz="1600" dirty="0"/>
          </a:p>
        </p:txBody>
      </p:sp>
      <p:sp>
        <p:nvSpPr>
          <p:cNvPr id="9"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0"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Complementary tools</a:t>
            </a:r>
            <a:endParaRPr lang="en-US" altLang="en-US" sz="2400" kern="0" dirty="0"/>
          </a:p>
        </p:txBody>
      </p:sp>
    </p:spTree>
    <p:extLst>
      <p:ext uri="{BB962C8B-B14F-4D97-AF65-F5344CB8AC3E}">
        <p14:creationId xmlns:p14="http://schemas.microsoft.com/office/powerpoint/2010/main" val="4068657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45" y="1714544"/>
            <a:ext cx="2582960" cy="1451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9266" y="4143418"/>
            <a:ext cx="1800625" cy="211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005" y="5070348"/>
            <a:ext cx="2578989" cy="14493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377" y="3318611"/>
            <a:ext cx="2569695" cy="1599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4710" y="1837694"/>
            <a:ext cx="5285865" cy="2112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5182175" y="4143418"/>
            <a:ext cx="3752634" cy="211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5"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Complementary tools</a:t>
            </a:r>
            <a:endParaRPr lang="en-US" altLang="en-US" sz="2400" kern="0" dirty="0"/>
          </a:p>
        </p:txBody>
      </p:sp>
    </p:spTree>
    <p:extLst>
      <p:ext uri="{BB962C8B-B14F-4D97-AF65-F5344CB8AC3E}">
        <p14:creationId xmlns:p14="http://schemas.microsoft.com/office/powerpoint/2010/main" val="7442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Actor based Diakoptics (A-Diakoptics)</a:t>
            </a:r>
          </a:p>
        </p:txBody>
      </p:sp>
    </p:spTree>
    <p:extLst>
      <p:ext uri="{BB962C8B-B14F-4D97-AF65-F5344CB8AC3E}">
        <p14:creationId xmlns:p14="http://schemas.microsoft.com/office/powerpoint/2010/main" val="376692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3809"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pic>
        <p:nvPicPr>
          <p:cNvPr id="3" name="Imagen 2"/>
          <p:cNvPicPr>
            <a:picLocks noChangeAspect="1"/>
          </p:cNvPicPr>
          <p:nvPr/>
        </p:nvPicPr>
        <p:blipFill>
          <a:blip r:embed="rId3"/>
          <a:stretch>
            <a:fillRect/>
          </a:stretch>
        </p:blipFill>
        <p:spPr>
          <a:xfrm>
            <a:off x="3049930" y="2294875"/>
            <a:ext cx="3304268" cy="630653"/>
          </a:xfrm>
          <a:prstGeom prst="rect">
            <a:avLst/>
          </a:prstGeom>
        </p:spPr>
      </p:pic>
      <p:pic>
        <p:nvPicPr>
          <p:cNvPr id="5" name="Imagen 4"/>
          <p:cNvPicPr>
            <a:picLocks noChangeAspect="1"/>
          </p:cNvPicPr>
          <p:nvPr/>
        </p:nvPicPr>
        <p:blipFill>
          <a:blip r:embed="rId4"/>
          <a:stretch>
            <a:fillRect/>
          </a:stretch>
        </p:blipFill>
        <p:spPr>
          <a:xfrm>
            <a:off x="483444" y="3048924"/>
            <a:ext cx="8173659" cy="2885532"/>
          </a:xfrm>
          <a:prstGeom prst="rect">
            <a:avLst/>
          </a:prstGeom>
        </p:spPr>
      </p:pic>
      <p:pic>
        <p:nvPicPr>
          <p:cNvPr id="6" name="Imagen 5"/>
          <p:cNvPicPr>
            <a:picLocks noChangeAspect="1"/>
          </p:cNvPicPr>
          <p:nvPr/>
        </p:nvPicPr>
        <p:blipFill>
          <a:blip r:embed="rId5"/>
          <a:stretch>
            <a:fillRect/>
          </a:stretch>
        </p:blipFill>
        <p:spPr>
          <a:xfrm>
            <a:off x="2774880" y="2062214"/>
            <a:ext cx="4531546" cy="864892"/>
          </a:xfrm>
          <a:prstGeom prst="rect">
            <a:avLst/>
          </a:prstGeom>
        </p:spPr>
      </p:pic>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model’s complexity”</a:t>
            </a:r>
            <a:endParaRPr lang="en-US" altLang="en-US" sz="2400" kern="0" dirty="0"/>
          </a:p>
        </p:txBody>
      </p:sp>
      <p:sp>
        <p:nvSpPr>
          <p:cNvPr id="4" name="Rectangle 3"/>
          <p:cNvSpPr/>
          <p:nvPr/>
        </p:nvSpPr>
        <p:spPr bwMode="auto">
          <a:xfrm>
            <a:off x="6647688" y="2294875"/>
            <a:ext cx="667512" cy="4026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299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6016"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8" name="CuadroTexto 17"/>
          <p:cNvSpPr txBox="1"/>
          <p:nvPr/>
        </p:nvSpPr>
        <p:spPr>
          <a:xfrm>
            <a:off x="484046" y="2003939"/>
            <a:ext cx="6999735"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Diakoptics proposed by G. </a:t>
            </a:r>
            <a:r>
              <a:rPr lang="en-US" sz="2000" i="1" dirty="0" err="1">
                <a:solidFill>
                  <a:schemeClr val="tx1"/>
                </a:solidFill>
                <a:latin typeface="Arial" pitchFamily="34" charset="0"/>
                <a:cs typeface="Arial" pitchFamily="34" charset="0"/>
              </a:rPr>
              <a:t>Kron</a:t>
            </a:r>
            <a:r>
              <a:rPr lang="en-US" sz="2000" i="1" dirty="0">
                <a:solidFill>
                  <a:schemeClr val="tx1"/>
                </a:solidFill>
                <a:latin typeface="Arial" pitchFamily="34" charset="0"/>
                <a:cs typeface="Arial" pitchFamily="34" charset="0"/>
              </a:rPr>
              <a:t> in the 50’s.</a:t>
            </a:r>
            <a:endParaRPr lang="en-US" sz="1100" i="1" dirty="0">
              <a:solidFill>
                <a:schemeClr val="tx1"/>
              </a:solidFill>
              <a:latin typeface="Arial" pitchFamily="34" charset="0"/>
              <a:cs typeface="Arial" pitchFamily="34" charset="0"/>
            </a:endParaRPr>
          </a:p>
        </p:txBody>
      </p:sp>
      <p:sp>
        <p:nvSpPr>
          <p:cNvPr id="15" name="CuadroTexto 14"/>
          <p:cNvSpPr txBox="1"/>
          <p:nvPr/>
        </p:nvSpPr>
        <p:spPr>
          <a:xfrm>
            <a:off x="484046" y="2827581"/>
            <a:ext cx="8074738"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Authors have used it for interconnecting independent system in several domains.</a:t>
            </a:r>
            <a:endParaRPr lang="en-US" sz="1100" i="1" dirty="0">
              <a:solidFill>
                <a:schemeClr val="tx1"/>
              </a:solidFill>
              <a:latin typeface="Arial" pitchFamily="34" charset="0"/>
              <a:cs typeface="Arial" pitchFamily="34" charset="0"/>
            </a:endParaRPr>
          </a:p>
        </p:txBody>
      </p:sp>
      <p:sp>
        <p:nvSpPr>
          <p:cNvPr id="16" name="CuadroTexto 15"/>
          <p:cNvSpPr txBox="1"/>
          <p:nvPr/>
        </p:nvSpPr>
        <p:spPr>
          <a:xfrm>
            <a:off x="457200" y="3958999"/>
            <a:ext cx="8101584"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H. </a:t>
            </a:r>
            <a:r>
              <a:rPr lang="en-US" sz="2000" i="1" dirty="0" err="1">
                <a:latin typeface="Arial" pitchFamily="34" charset="0"/>
                <a:cs typeface="Arial" pitchFamily="34" charset="0"/>
              </a:rPr>
              <a:t>Happ</a:t>
            </a:r>
            <a:r>
              <a:rPr lang="en-US" sz="2000" i="1" dirty="0">
                <a:latin typeface="Arial" pitchFamily="34" charset="0"/>
                <a:cs typeface="Arial" pitchFamily="34" charset="0"/>
              </a:rPr>
              <a:t> proposed a systematic approach based on the Z matrix (Z-Diakoptics).</a:t>
            </a:r>
            <a:endParaRPr lang="en-US" sz="1100" i="1" dirty="0">
              <a:solidFill>
                <a:schemeClr val="tx1"/>
              </a:solidFill>
              <a:latin typeface="Arial" pitchFamily="34" charset="0"/>
              <a:cs typeface="Arial" pitchFamily="34" charset="0"/>
            </a:endParaRPr>
          </a:p>
        </p:txBody>
      </p:sp>
      <p:sp>
        <p:nvSpPr>
          <p:cNvPr id="17" name="CuadroTexto 16"/>
          <p:cNvSpPr txBox="1"/>
          <p:nvPr/>
        </p:nvSpPr>
        <p:spPr>
          <a:xfrm>
            <a:off x="384048" y="5090417"/>
            <a:ext cx="8174736"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This approach was initially conceived was to cover systems with multiple excitations.</a:t>
            </a:r>
            <a:endParaRPr lang="en-US" sz="1100"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35024"/>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model’s complexity”</a:t>
            </a:r>
            <a:endParaRPr lang="en-US" altLang="en-US" sz="2400" kern="0" dirty="0"/>
          </a:p>
        </p:txBody>
      </p:sp>
    </p:spTree>
    <p:extLst>
      <p:ext uri="{BB962C8B-B14F-4D97-AF65-F5344CB8AC3E}">
        <p14:creationId xmlns:p14="http://schemas.microsoft.com/office/powerpoint/2010/main" val="26255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6016"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8" name="CuadroTexto 17"/>
          <p:cNvSpPr txBox="1"/>
          <p:nvPr/>
        </p:nvSpPr>
        <p:spPr>
          <a:xfrm>
            <a:off x="457199" y="1956841"/>
            <a:ext cx="7909561"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There are modern methods to solve the</a:t>
            </a:r>
            <a:r>
              <a:rPr lang="en-US" sz="2000" i="1" dirty="0">
                <a:latin typeface="Arial" pitchFamily="34" charset="0"/>
                <a:cs typeface="Arial" pitchFamily="34" charset="0"/>
              </a:rPr>
              <a:t> </a:t>
            </a:r>
            <a:r>
              <a:rPr lang="en-US" sz="2000" i="1" dirty="0">
                <a:solidFill>
                  <a:schemeClr val="tx1"/>
                </a:solidFill>
                <a:latin typeface="Arial" pitchFamily="34" charset="0"/>
                <a:cs typeface="Arial" pitchFamily="34" charset="0"/>
              </a:rPr>
              <a:t>power flow problem…</a:t>
            </a:r>
          </a:p>
        </p:txBody>
      </p:sp>
      <p:sp>
        <p:nvSpPr>
          <p:cNvPr id="15" name="CuadroTexto 14"/>
          <p:cNvSpPr txBox="1"/>
          <p:nvPr/>
        </p:nvSpPr>
        <p:spPr>
          <a:xfrm>
            <a:off x="457199" y="3216227"/>
            <a:ext cx="8101585"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This strategy can be used to generate several solvers working together</a:t>
            </a:r>
            <a:r>
              <a:rPr lang="en-US" sz="2000" i="1" dirty="0">
                <a:latin typeface="Arial" pitchFamily="34" charset="0"/>
                <a:cs typeface="Arial" pitchFamily="34" charset="0"/>
              </a:rPr>
              <a:t> concurrently…</a:t>
            </a:r>
            <a:endParaRPr lang="en-US" sz="2000" i="1" dirty="0">
              <a:solidFill>
                <a:schemeClr val="tx1"/>
              </a:solidFill>
              <a:latin typeface="Arial" pitchFamily="34" charset="0"/>
              <a:cs typeface="Arial" pitchFamily="34" charset="0"/>
            </a:endParaRPr>
          </a:p>
        </p:txBody>
      </p:sp>
      <p:sp>
        <p:nvSpPr>
          <p:cNvPr id="16" name="CuadroTexto 15"/>
          <p:cNvSpPr txBox="1"/>
          <p:nvPr/>
        </p:nvSpPr>
        <p:spPr>
          <a:xfrm>
            <a:off x="457199" y="4475613"/>
            <a:ext cx="8101585"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Each primitive can be solved independently…</a:t>
            </a:r>
            <a:endParaRPr lang="en-US" sz="2000" i="1" dirty="0">
              <a:solidFill>
                <a:schemeClr val="tx1"/>
              </a:solidFill>
              <a:latin typeface="Arial" pitchFamily="34" charset="0"/>
              <a:cs typeface="Arial" pitchFamily="34" charset="0"/>
            </a:endParaRPr>
          </a:p>
        </p:txBody>
      </p:sp>
      <p:sp>
        <p:nvSpPr>
          <p:cNvPr id="17" name="CuadroTexto 16"/>
          <p:cNvSpPr txBox="1"/>
          <p:nvPr/>
        </p:nvSpPr>
        <p:spPr>
          <a:xfrm>
            <a:off x="457199" y="5427222"/>
            <a:ext cx="8101585"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This means that the reference vector (currents) will change during the solving process…</a:t>
            </a:r>
            <a:endParaRPr lang="en-US" sz="2000"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spTree>
    <p:extLst>
      <p:ext uri="{BB962C8B-B14F-4D97-AF65-F5344CB8AC3E}">
        <p14:creationId xmlns:p14="http://schemas.microsoft.com/office/powerpoint/2010/main" val="32146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pic>
        <p:nvPicPr>
          <p:cNvPr id="5" name="Imagen 4"/>
          <p:cNvPicPr>
            <a:picLocks noChangeAspect="1"/>
          </p:cNvPicPr>
          <p:nvPr/>
        </p:nvPicPr>
        <p:blipFill>
          <a:blip r:embed="rId3"/>
          <a:stretch>
            <a:fillRect/>
          </a:stretch>
        </p:blipFill>
        <p:spPr>
          <a:xfrm>
            <a:off x="1887710" y="5762839"/>
            <a:ext cx="5365128" cy="375476"/>
          </a:xfrm>
          <a:prstGeom prst="rect">
            <a:avLst/>
          </a:prstGeom>
          <a:ln w="19050">
            <a:solidFill>
              <a:schemeClr val="accent1"/>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697" y="2144216"/>
            <a:ext cx="5486821" cy="3099793"/>
          </a:xfrm>
          <a:prstGeom prst="rect">
            <a:avLst/>
          </a:prstGeom>
        </p:spPr>
      </p:pic>
      <p:sp>
        <p:nvSpPr>
          <p:cNvPr id="15" name="CuadroTexto 14"/>
          <p:cNvSpPr txBox="1"/>
          <p:nvPr/>
        </p:nvSpPr>
        <p:spPr>
          <a:xfrm>
            <a:off x="5839998" y="2905377"/>
            <a:ext cx="2992212" cy="674031"/>
          </a:xfrm>
          <a:prstGeom prst="rect">
            <a:avLst/>
          </a:prstGeom>
        </p:spPr>
        <p:txBody>
          <a:bodyPr wrap="square" rtlCol="0">
            <a:spAutoFit/>
          </a:bodyPr>
          <a:lstStyle/>
          <a:p>
            <a:pPr fontAlgn="auto">
              <a:spcBef>
                <a:spcPct val="20000"/>
              </a:spcBef>
              <a:spcAft>
                <a:spcPts val="0"/>
              </a:spcAft>
            </a:pPr>
            <a:r>
              <a:rPr lang="en-US" sz="900" i="1" dirty="0">
                <a:latin typeface="Arial" pitchFamily="34" charset="0"/>
                <a:cs typeface="Arial" pitchFamily="34" charset="0"/>
              </a:rPr>
              <a:t>“Multilevel A-Diakoptics for the Dynamic Power Flow Simulation of Hybrid Power Distribution Systems”. D. Montenegro, G. Ramos, S. </a:t>
            </a:r>
            <a:r>
              <a:rPr lang="en-US" sz="900" i="1" dirty="0" err="1">
                <a:latin typeface="Arial" pitchFamily="34" charset="0"/>
                <a:cs typeface="Arial" pitchFamily="34" charset="0"/>
              </a:rPr>
              <a:t>Bacha</a:t>
            </a:r>
            <a:r>
              <a:rPr lang="en-US" sz="900" i="1" dirty="0">
                <a:latin typeface="Arial" pitchFamily="34" charset="0"/>
                <a:cs typeface="Arial" pitchFamily="34" charset="0"/>
              </a:rPr>
              <a:t>. </a:t>
            </a:r>
          </a:p>
          <a:p>
            <a:pPr fontAlgn="auto">
              <a:spcBef>
                <a:spcPct val="20000"/>
              </a:spcBef>
              <a:spcAft>
                <a:spcPts val="0"/>
              </a:spcAft>
            </a:pPr>
            <a:r>
              <a:rPr lang="en-US" sz="900" i="1" dirty="0">
                <a:latin typeface="Arial" pitchFamily="34" charset="0"/>
                <a:cs typeface="Arial" pitchFamily="34" charset="0"/>
              </a:rPr>
              <a:t>IEEE Transactions on Industrial Informatics.</a:t>
            </a:r>
            <a:endParaRPr lang="es-CO" sz="675" i="1" dirty="0">
              <a:solidFill>
                <a:schemeClr val="tx1"/>
              </a:solidFill>
              <a:latin typeface="Arial" pitchFamily="34" charset="0"/>
              <a:cs typeface="Arial" pitchFamily="34" charset="0"/>
            </a:endParaRPr>
          </a:p>
        </p:txBody>
      </p:sp>
      <p:sp>
        <p:nvSpPr>
          <p:cNvPr id="16" name="CuadroTexto 15"/>
          <p:cNvSpPr txBox="1"/>
          <p:nvPr/>
        </p:nvSpPr>
        <p:spPr>
          <a:xfrm>
            <a:off x="5839998" y="3808818"/>
            <a:ext cx="2992212" cy="674031"/>
          </a:xfrm>
          <a:prstGeom prst="rect">
            <a:avLst/>
          </a:prstGeom>
        </p:spPr>
        <p:txBody>
          <a:bodyPr wrap="square" rtlCol="0">
            <a:spAutoFit/>
          </a:bodyPr>
          <a:lstStyle/>
          <a:p>
            <a:pPr fontAlgn="auto">
              <a:spcBef>
                <a:spcPct val="20000"/>
              </a:spcBef>
              <a:spcAft>
                <a:spcPts val="0"/>
              </a:spcAft>
            </a:pPr>
            <a:r>
              <a:rPr lang="en-US" sz="900" i="1" dirty="0">
                <a:latin typeface="Arial" pitchFamily="34" charset="0"/>
                <a:cs typeface="Arial" pitchFamily="34" charset="0"/>
              </a:rPr>
              <a:t>“Iterative method for detecting and localizing islands within sparse matrixes using </a:t>
            </a:r>
            <a:r>
              <a:rPr lang="en-US" sz="900" i="1" dirty="0" err="1">
                <a:latin typeface="Arial" pitchFamily="34" charset="0"/>
                <a:cs typeface="Arial" pitchFamily="34" charset="0"/>
              </a:rPr>
              <a:t>DSSim</a:t>
            </a:r>
            <a:r>
              <a:rPr lang="en-US" sz="900" i="1" dirty="0">
                <a:latin typeface="Arial" pitchFamily="34" charset="0"/>
                <a:cs typeface="Arial" pitchFamily="34" charset="0"/>
              </a:rPr>
              <a:t>-RT”. D. Montenegro, G. Ramos. </a:t>
            </a:r>
          </a:p>
          <a:p>
            <a:pPr fontAlgn="auto">
              <a:spcBef>
                <a:spcPct val="20000"/>
              </a:spcBef>
              <a:spcAft>
                <a:spcPts val="0"/>
              </a:spcAft>
            </a:pPr>
            <a:r>
              <a:rPr lang="en-US" sz="900" i="1" dirty="0">
                <a:latin typeface="Arial" pitchFamily="34" charset="0"/>
                <a:cs typeface="Arial" pitchFamily="34" charset="0"/>
              </a:rPr>
              <a:t>IEEE PEPQA 2015.</a:t>
            </a:r>
            <a:endParaRPr lang="es-CO" sz="675"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spTree>
    <p:extLst>
      <p:ext uri="{BB962C8B-B14F-4D97-AF65-F5344CB8AC3E}">
        <p14:creationId xmlns:p14="http://schemas.microsoft.com/office/powerpoint/2010/main" val="29985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11111E-6 L -0.0026 -0.46042 " pathEditMode="relative" rAng="0" ptsTypes="AA">
                                      <p:cBhvr>
                                        <p:cTn id="6" dur="2000" fill="hold"/>
                                        <p:tgtEl>
                                          <p:spTgt spid="5"/>
                                        </p:tgtEl>
                                        <p:attrNameLst>
                                          <p:attrName>ppt_x</p:attrName>
                                          <p:attrName>ppt_y</p:attrName>
                                        </p:attrNameLst>
                                      </p:cBhvr>
                                      <p:rCtr x="-130" y="-2303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mc:AlternateContent xmlns:mc="http://schemas.openxmlformats.org/markup-compatibility/2006" xmlns:a14="http://schemas.microsoft.com/office/drawing/2010/main">
        <mc:Choice Requires="a14">
          <p:sp>
            <p:nvSpPr>
              <p:cNvPr id="2" name="Rectangle 1"/>
              <p:cNvSpPr/>
              <p:nvPr/>
            </p:nvSpPr>
            <p:spPr>
              <a:xfrm>
                <a:off x="205740" y="3259157"/>
                <a:ext cx="3354060" cy="415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m:t>
                      </m:r>
                      <m:d>
                        <m:dPr>
                          <m:beg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𝑇</m:t>
                              </m:r>
                            </m:sub>
                          </m:sSub>
                          <m:r>
                            <a:rPr lang="en-US" sz="1800">
                              <a:latin typeface="Cambria Math" panose="02040503050406030204" pitchFamily="18" charset="0"/>
                            </a:rPr>
                            <m:t>=</m:t>
                          </m:r>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𝑌</m:t>
                                      </m:r>
                                    </m:e>
                                    <m:sub>
                                      <m:r>
                                        <a:rPr lang="en-US" sz="1800" i="1">
                                          <a:latin typeface="Cambria Math" panose="02040503050406030204" pitchFamily="18" charset="0"/>
                                        </a:rPr>
                                        <m:t>𝑇𝑇</m:t>
                                      </m:r>
                                    </m:sub>
                                  </m:sSub>
                                </m:e>
                              </m:d>
                            </m:e>
                            <m:sup>
                              <m:r>
                                <a:rPr lang="en-US" sz="1800">
                                  <a:latin typeface="Cambria Math" panose="02040503050406030204" pitchFamily="18" charset="0"/>
                                </a:rPr>
                                <m:t>−1</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d>
                                <m:dPr>
                                  <m:begChr m:val=""/>
                                  <m:ctrlPr>
                                    <a:rPr lang="en-US" sz="1800" i="1">
                                      <a:latin typeface="Cambria Math" panose="02040503050406030204" pitchFamily="18" charset="0"/>
                                    </a:rPr>
                                  </m:ctrlPr>
                                </m:dPr>
                                <m:e>
                                  <m:r>
                                    <a:rPr lang="en-US" sz="1800">
                                      <a:latin typeface="Cambria Math" panose="02040503050406030204" pitchFamily="18" charset="0"/>
                                    </a:rPr>
                                    <m:t>0(</m:t>
                                  </m:r>
                                  <m:r>
                                    <a:rPr lang="en-US" sz="1800" i="1">
                                      <a:latin typeface="Cambria Math" panose="02040503050406030204" pitchFamily="18" charset="0"/>
                                    </a:rPr>
                                    <m:t>𝑛</m:t>
                                  </m:r>
                                </m:e>
                              </m:d>
                            </m:sub>
                          </m:sSub>
                          <m:r>
                            <a:rPr lang="en-US" sz="1800">
                              <a:latin typeface="Cambria Math" panose="02040503050406030204" pitchFamily="18" charset="0"/>
                            </a:rPr>
                            <m:t>+</m:t>
                          </m:r>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𝑌</m:t>
                                      </m:r>
                                    </m:e>
                                    <m:sub>
                                      <m:r>
                                        <a:rPr lang="en-US" sz="1800" i="1">
                                          <a:latin typeface="Cambria Math" panose="02040503050406030204" pitchFamily="18" charset="0"/>
                                        </a:rPr>
                                        <m:t>𝑇𝑇</m:t>
                                      </m:r>
                                    </m:sub>
                                  </m:sSub>
                                </m:e>
                              </m:d>
                            </m:e>
                            <m:sup>
                              <m:r>
                                <a:rPr lang="en-US" sz="1800">
                                  <a:latin typeface="Cambria Math" panose="02040503050406030204" pitchFamily="18" charset="0"/>
                                </a:rPr>
                                <m:t>−1</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𝑐</m:t>
                              </m:r>
                            </m:sub>
                          </m:sSub>
                        </m:e>
                      </m:d>
                    </m:oMath>
                  </m:oMathPara>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205740" y="3259157"/>
                <a:ext cx="3354060" cy="415755"/>
              </a:xfrm>
              <a:prstGeom prst="rect">
                <a:avLst/>
              </a:prstGeom>
              <a:blipFill>
                <a:blip r:embed="rId3"/>
                <a:stretch>
                  <a:fillRect t="-151471" r="-17455" b="-2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86606" y="3866470"/>
                <a:ext cx="2192331" cy="406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𝑐</m:t>
                          </m:r>
                        </m:sub>
                      </m:sSub>
                      <m:r>
                        <a:rPr lang="en-US" sz="1800">
                          <a:latin typeface="Cambria Math" panose="02040503050406030204" pitchFamily="18" charset="0"/>
                        </a:rPr>
                        <m:t>=−</m:t>
                      </m:r>
                      <m:r>
                        <a:rPr lang="en-US" sz="1800" i="1">
                          <a:latin typeface="Cambria Math" panose="02040503050406030204" pitchFamily="18" charset="0"/>
                        </a:rPr>
                        <m:t>𝐶</m:t>
                      </m:r>
                      <m:sSubSup>
                        <m:sSubSupPr>
                          <m:ctrlPr>
                            <a:rPr lang="en-US" sz="1800" i="1">
                              <a:latin typeface="Cambria Math" panose="02040503050406030204" pitchFamily="18" charset="0"/>
                            </a:rPr>
                          </m:ctrlPr>
                        </m:sSubSupPr>
                        <m:e>
                          <m:r>
                            <a:rPr lang="en-US" sz="1800" i="1">
                              <a:latin typeface="Cambria Math" panose="02040503050406030204" pitchFamily="18" charset="0"/>
                            </a:rPr>
                            <m:t>𝑍</m:t>
                          </m:r>
                        </m:e>
                        <m:sub>
                          <m:r>
                            <a:rPr lang="en-US" sz="1800" i="1">
                              <a:latin typeface="Cambria Math" panose="02040503050406030204" pitchFamily="18" charset="0"/>
                            </a:rPr>
                            <m:t>𝐶𝐶</m:t>
                          </m:r>
                        </m:sub>
                        <m:sup>
                          <m:r>
                            <a:rPr lang="en-US" sz="1800">
                              <a:latin typeface="Cambria Math" panose="02040503050406030204" pitchFamily="18" charset="0"/>
                            </a:rPr>
                            <m:t>−1</m:t>
                          </m:r>
                        </m:sup>
                      </m:sSubSup>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i="1">
                              <a:latin typeface="Cambria Math" panose="02040503050406030204" pitchFamily="18" charset="0"/>
                            </a:rPr>
                            <m:t>𝑇</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d>
                            <m:dPr>
                              <m:begChr m:val=""/>
                              <m:ctrlPr>
                                <a:rPr lang="en-US" sz="1800" i="1">
                                  <a:latin typeface="Cambria Math" panose="02040503050406030204" pitchFamily="18" charset="0"/>
                                </a:rPr>
                              </m:ctrlPr>
                            </m:dPr>
                            <m:e>
                              <m:r>
                                <a:rPr lang="en-US" sz="1800" i="1">
                                  <a:latin typeface="Cambria Math" panose="02040503050406030204" pitchFamily="18" charset="0"/>
                                </a:rPr>
                                <m:t>𝑇</m:t>
                              </m:r>
                              <m:r>
                                <a:rPr lang="en-US" sz="1800">
                                  <a:latin typeface="Cambria Math" panose="02040503050406030204" pitchFamily="18" charset="0"/>
                                </a:rPr>
                                <m:t>(0</m:t>
                              </m:r>
                            </m:e>
                          </m:d>
                        </m:sub>
                      </m:sSub>
                    </m:oMath>
                  </m:oMathPara>
                </a14:m>
                <a:endParaRPr lang="en-US" sz="1800" dirty="0"/>
              </a:p>
            </p:txBody>
          </p:sp>
        </mc:Choice>
        <mc:Fallback xmlns="">
          <p:sp>
            <p:nvSpPr>
              <p:cNvPr id="3" name="Rectangle 2"/>
              <p:cNvSpPr>
                <a:spLocks noRot="1" noChangeAspect="1" noMove="1" noResize="1" noEditPoints="1" noAdjustHandles="1" noChangeArrowheads="1" noChangeShapeType="1" noTextEdit="1"/>
              </p:cNvSpPr>
              <p:nvPr/>
            </p:nvSpPr>
            <p:spPr>
              <a:xfrm>
                <a:off x="786606" y="3866470"/>
                <a:ext cx="2192331" cy="406137"/>
              </a:xfrm>
              <a:prstGeom prst="rect">
                <a:avLst/>
              </a:prstGeom>
              <a:blipFill>
                <a:blip r:embed="rId4"/>
                <a:stretch>
                  <a:fillRect t="-50746" r="-14444" b="-122388"/>
                </a:stretch>
              </a:blipFill>
            </p:spPr>
            <p:txBody>
              <a:bodyPr/>
              <a:lstStyle/>
              <a:p>
                <a:r>
                  <a:rPr lang="en-US">
                    <a:noFill/>
                  </a:rPr>
                  <a:t> </a:t>
                </a:r>
              </a:p>
            </p:txBody>
          </p:sp>
        </mc:Fallback>
      </mc:AlternateContent>
      <p:pic>
        <p:nvPicPr>
          <p:cNvPr id="12" name="Picture 11"/>
          <p:cNvPicPr/>
          <p:nvPr/>
        </p:nvPicPr>
        <p:blipFill>
          <a:blip r:embed="rId5" cstate="print">
            <a:extLst>
              <a:ext uri="{28A0092B-C50C-407E-A947-70E740481C1C}">
                <a14:useLocalDpi xmlns:a14="http://schemas.microsoft.com/office/drawing/2010/main" val="0"/>
              </a:ext>
            </a:extLst>
          </a:blip>
          <a:stretch>
            <a:fillRect/>
          </a:stretch>
        </p:blipFill>
        <p:spPr>
          <a:xfrm>
            <a:off x="3666745" y="2133851"/>
            <a:ext cx="5268064" cy="3672589"/>
          </a:xfrm>
          <a:prstGeom prst="rect">
            <a:avLst/>
          </a:prstGeom>
        </p:spPr>
      </p:pic>
      <p:sp>
        <p:nvSpPr>
          <p:cNvPr id="4" name="Rectangle 3"/>
          <p:cNvSpPr/>
          <p:nvPr/>
        </p:nvSpPr>
        <p:spPr>
          <a:xfrm>
            <a:off x="457200" y="6008702"/>
            <a:ext cx="8283498" cy="553998"/>
          </a:xfrm>
          <a:prstGeom prst="rect">
            <a:avLst/>
          </a:prstGeom>
        </p:spPr>
        <p:txBody>
          <a:bodyPr wrap="square">
            <a:spAutoFit/>
          </a:bodyPr>
          <a:lstStyle/>
          <a:p>
            <a:r>
              <a:rPr lang="en-US" sz="1200" dirty="0">
                <a:hlinkClick r:id="rId6"/>
              </a:rPr>
              <a:t>https://sourceforge.net/p/electricdss/code/HEAD/tree/trunk/Version8/Distrib/Doc/A_Diakoptics_Suite.pdf</a:t>
            </a:r>
            <a:endParaRPr lang="en-US" sz="1200" dirty="0"/>
          </a:p>
          <a:p>
            <a:endParaRPr lang="en-US" sz="1200" dirty="0"/>
          </a:p>
        </p:txBody>
      </p:sp>
    </p:spTree>
    <p:extLst>
      <p:ext uri="{BB962C8B-B14F-4D97-AF65-F5344CB8AC3E}">
        <p14:creationId xmlns:p14="http://schemas.microsoft.com/office/powerpoint/2010/main" val="180110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mc:AlternateContent xmlns:mc="http://schemas.openxmlformats.org/markup-compatibility/2006" xmlns:a14="http://schemas.microsoft.com/office/drawing/2010/main">
        <mc:Choice Requires="a14">
          <p:sp>
            <p:nvSpPr>
              <p:cNvPr id="4" name="Rectangle 3"/>
              <p:cNvSpPr/>
              <p:nvPr/>
            </p:nvSpPr>
            <p:spPr>
              <a:xfrm>
                <a:off x="302312" y="2350698"/>
                <a:ext cx="8535924" cy="6545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𝐶𝑖𝑟𝑐𝑢𝑖𝑡</m:t>
                      </m:r>
                      <m:r>
                        <a:rPr lang="en-US">
                          <a:latin typeface="Cambria Math" panose="02040503050406030204" pitchFamily="18" charset="0"/>
                        </a:rPr>
                        <m:t> </m:t>
                      </m:r>
                      <m:r>
                        <a:rPr lang="en-US" i="1">
                          <a:latin typeface="Cambria Math" panose="02040503050406030204" pitchFamily="18" charset="0"/>
                        </a:rPr>
                        <m:t>𝑟𝑒𝑑𝑢𝑐𝑡𝑖𝑜𝑛</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e>
                              </m:func>
                            </m:num>
                            <m:den>
                              <m:r>
                                <a:rPr lang="en-US" i="1">
                                  <a:latin typeface="Cambria Math" panose="02040503050406030204" pitchFamily="18" charset="0"/>
                                </a:rPr>
                                <m:t>𝑇𝑜𝑡𝑎𝑙</m:t>
                              </m:r>
                              <m:r>
                                <m:rPr>
                                  <m:lit/>
                                </m:rPr>
                                <a:rPr lang="en-US">
                                  <a:latin typeface="Cambria Math" panose="02040503050406030204" pitchFamily="18" charset="0"/>
                                </a:rPr>
                                <m:t>_</m:t>
                              </m:r>
                              <m:r>
                                <a:rPr lang="en-US" i="1">
                                  <a:latin typeface="Cambria Math" panose="02040503050406030204" pitchFamily="18" charset="0"/>
                                </a:rPr>
                                <m:t>𝑁𝑢𝑚𝑁𝑜𝑑𝑒𝑠</m:t>
                              </m:r>
                            </m:den>
                          </m:f>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02312" y="2350698"/>
                <a:ext cx="8535924" cy="6545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02312" y="3583871"/>
                <a:ext cx="8535924"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𝑀𝑎𝑥</m:t>
                      </m:r>
                      <m:r>
                        <a:rPr lang="en-US">
                          <a:latin typeface="Cambria Math" panose="02040503050406030204" pitchFamily="18" charset="0"/>
                        </a:rPr>
                        <m:t> </m:t>
                      </m:r>
                      <m:r>
                        <a:rPr lang="en-US" i="1">
                          <a:latin typeface="Cambria Math" panose="02040503050406030204" pitchFamily="18" charset="0"/>
                        </a:rPr>
                        <m:t>𝑖𝑚𝑏𝑎𝑙𝑎𝑛𝑐𝑒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𝑚𝑎𝑥</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num>
                                        <m:den>
                                          <m:r>
                                            <a:rPr lang="en-US" i="1">
                                              <a:latin typeface="Cambria Math" panose="02040503050406030204" pitchFamily="18" charset="0"/>
                                            </a:rPr>
                                            <m:t>𝐿𝑎𝑟𝑔𝑒𝑠𝑡</m:t>
                                          </m:r>
                                          <m:r>
                                            <a:rPr lang="en-US">
                                              <a:latin typeface="Cambria Math" panose="02040503050406030204" pitchFamily="18" charset="0"/>
                                            </a:rPr>
                                            <m:t>.</m:t>
                                          </m:r>
                                          <m:r>
                                            <a:rPr lang="en-US" i="1">
                                              <a:latin typeface="Cambria Math" panose="02040503050406030204" pitchFamily="18" charset="0"/>
                                            </a:rPr>
                                            <m:t>𝑁𝑢𝑚𝑁𝑜𝑑𝑒𝑠</m:t>
                                          </m:r>
                                        </m:den>
                                      </m:f>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02312" y="3583871"/>
                <a:ext cx="8535924" cy="8850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02312" y="5047555"/>
                <a:ext cx="8535924" cy="7332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𝑎𝑣𝑔</m:t>
                      </m:r>
                      <m:r>
                        <a:rPr lang="en-US">
                          <a:latin typeface="Cambria Math" panose="02040503050406030204" pitchFamily="18" charset="0"/>
                        </a:rPr>
                        <m:t> </m:t>
                      </m:r>
                      <m:r>
                        <a:rPr lang="en-US" i="1">
                          <a:latin typeface="Cambria Math" panose="02040503050406030204" pitchFamily="18" charset="0"/>
                        </a:rPr>
                        <m:t>𝑖𝑚𝑏𝑎𝑙𝑎𝑛𝑐𝑒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𝑚𝑒𝑎𝑛</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num>
                                        <m:den>
                                          <m:r>
                                            <a:rPr lang="en-US" i="1">
                                              <a:latin typeface="Cambria Math" panose="02040503050406030204" pitchFamily="18" charset="0"/>
                                            </a:rPr>
                                            <m:t>𝐿𝑎𝑟𝑔𝑒𝑠𝑡</m:t>
                                          </m:r>
                                          <m:r>
                                            <a:rPr lang="en-US">
                                              <a:latin typeface="Cambria Math" panose="02040503050406030204" pitchFamily="18" charset="0"/>
                                            </a:rPr>
                                            <m:t>.</m:t>
                                          </m:r>
                                          <m:r>
                                            <a:rPr lang="en-US" i="1">
                                              <a:latin typeface="Cambria Math" panose="02040503050406030204" pitchFamily="18" charset="0"/>
                                            </a:rPr>
                                            <m:t>𝑁𝑢𝑚𝑁𝑜𝑑𝑒𝑠</m:t>
                                          </m:r>
                                        </m:den>
                                      </m:f>
                                    </m:e>
                                  </m:d>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02312" y="5047555"/>
                <a:ext cx="8535924" cy="73321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79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750575" y="2252250"/>
            <a:ext cx="6203410" cy="3265969"/>
          </a:xfrm>
          <a:prstGeom prst="rect">
            <a:avLst/>
          </a:prstGeom>
          <a:noFill/>
          <a:ln>
            <a:noFill/>
          </a:ln>
        </p:spPr>
      </p:pic>
      <p:sp>
        <p:nvSpPr>
          <p:cNvPr id="2" name="TextBox 1"/>
          <p:cNvSpPr txBox="1"/>
          <p:nvPr/>
        </p:nvSpPr>
        <p:spPr>
          <a:xfrm>
            <a:off x="205740" y="2441412"/>
            <a:ext cx="2380390" cy="2931572"/>
          </a:xfrm>
          <a:prstGeom prst="rect">
            <a:avLst/>
          </a:prstGeom>
          <a:noFill/>
        </p:spPr>
        <p:txBody>
          <a:bodyPr wrap="square" rtlCol="0">
            <a:spAutoFit/>
          </a:bodyPr>
          <a:lstStyle/>
          <a:p>
            <a:pPr algn="l"/>
            <a:r>
              <a:rPr lang="en-US" sz="900" dirty="0">
                <a:latin typeface="Courier New" panose="02070309020205020404" pitchFamily="49" charset="0"/>
                <a:cs typeface="Courier New" panose="02070309020205020404" pitchFamily="49" charset="0"/>
              </a:rPr>
              <a:t>Circuit reduction    (%): 68.52</a:t>
            </a:r>
          </a:p>
          <a:p>
            <a:pPr algn="l"/>
            <a:r>
              <a:rPr lang="en-US" sz="900" dirty="0">
                <a:latin typeface="Courier New" panose="02070309020205020404" pitchFamily="49" charset="0"/>
                <a:cs typeface="Courier New" panose="02070309020205020404" pitchFamily="49" charset="0"/>
              </a:rPr>
              <a:t>Max imbalance        (%): 42.33</a:t>
            </a:r>
          </a:p>
          <a:p>
            <a:pPr algn="l"/>
            <a:r>
              <a:rPr lang="en-US" sz="900" dirty="0">
                <a:latin typeface="Courier New" panose="02070309020205020404" pitchFamily="49" charset="0"/>
                <a:cs typeface="Courier New" panose="02070309020205020404" pitchFamily="49" charset="0"/>
              </a:rPr>
              <a:t>Average imbalance    (%): 20.52</a:t>
            </a:r>
          </a:p>
          <a:p>
            <a:pPr algn="l"/>
            <a:r>
              <a:rPr lang="en-US" sz="900" dirty="0">
                <a:latin typeface="Courier New" panose="02070309020205020404" pitchFamily="49" charset="0"/>
                <a:cs typeface="Courier New" panose="02070309020205020404" pitchFamily="49" charset="0"/>
              </a:rPr>
              <a:t> </a:t>
            </a:r>
          </a:p>
          <a:p>
            <a:pPr algn="l"/>
            <a:endParaRPr lang="en-US" sz="900" dirty="0">
              <a:latin typeface="Courier New" panose="02070309020205020404" pitchFamily="49" charset="0"/>
              <a:cs typeface="Courier New" panose="02070309020205020404" pitchFamily="49" charset="0"/>
            </a:endParaRPr>
          </a:p>
          <a:p>
            <a:pPr algn="l"/>
            <a:r>
              <a:rPr lang="en-US" sz="900" dirty="0">
                <a:latin typeface="Courier New" panose="02070309020205020404" pitchFamily="49" charset="0"/>
                <a:cs typeface="Courier New" panose="02070309020205020404" pitchFamily="49" charset="0"/>
              </a:rPr>
              <a:t>Circuit reduction    (%): 46.34</a:t>
            </a:r>
          </a:p>
          <a:p>
            <a:pPr algn="l"/>
            <a:r>
              <a:rPr lang="en-US" sz="900" dirty="0">
                <a:latin typeface="Courier New" panose="02070309020205020404" pitchFamily="49" charset="0"/>
                <a:cs typeface="Courier New" panose="02070309020205020404" pitchFamily="49" charset="0"/>
              </a:rPr>
              <a:t>Max imbalance        (%): 13.64</a:t>
            </a:r>
          </a:p>
          <a:p>
            <a:pPr algn="l"/>
            <a:r>
              <a:rPr lang="en-US" sz="900" dirty="0">
                <a:latin typeface="Courier New" panose="02070309020205020404" pitchFamily="49" charset="0"/>
                <a:cs typeface="Courier New" panose="02070309020205020404" pitchFamily="49" charset="0"/>
              </a:rPr>
              <a:t>Average imbalance    (%): 6.818</a:t>
            </a:r>
          </a:p>
          <a:p>
            <a:pPr algn="l"/>
            <a:r>
              <a:rPr lang="en-US" sz="900" dirty="0">
                <a:latin typeface="Courier New" panose="02070309020205020404" pitchFamily="49" charset="0"/>
                <a:cs typeface="Courier New" panose="02070309020205020404" pitchFamily="49" charset="0"/>
              </a:rPr>
              <a:t> </a:t>
            </a:r>
          </a:p>
          <a:p>
            <a:pPr algn="l"/>
            <a:r>
              <a:rPr lang="en-US" sz="900" dirty="0">
                <a:latin typeface="Courier New" panose="02070309020205020404" pitchFamily="49" charset="0"/>
                <a:cs typeface="Courier New" panose="02070309020205020404" pitchFamily="49" charset="0"/>
              </a:rPr>
              <a:t> </a:t>
            </a:r>
          </a:p>
          <a:p>
            <a:pPr algn="l"/>
            <a:r>
              <a:rPr lang="en-US" sz="900" dirty="0">
                <a:latin typeface="Courier New" panose="02070309020205020404" pitchFamily="49" charset="0"/>
                <a:cs typeface="Courier New" panose="02070309020205020404" pitchFamily="49" charset="0"/>
              </a:rPr>
              <a:t>Circuit reduction    (%): 60.95</a:t>
            </a:r>
          </a:p>
          <a:p>
            <a:pPr algn="l"/>
            <a:r>
              <a:rPr lang="en-US" sz="900" dirty="0">
                <a:latin typeface="Courier New" panose="02070309020205020404" pitchFamily="49" charset="0"/>
                <a:cs typeface="Courier New" panose="02070309020205020404" pitchFamily="49" charset="0"/>
              </a:rPr>
              <a:t>Max imbalance        (%): 94.04</a:t>
            </a:r>
          </a:p>
          <a:p>
            <a:pPr algn="l"/>
            <a:r>
              <a:rPr lang="en-US" sz="900" dirty="0">
                <a:latin typeface="Courier New" panose="02070309020205020404" pitchFamily="49" charset="0"/>
                <a:cs typeface="Courier New" panose="02070309020205020404" pitchFamily="49" charset="0"/>
              </a:rPr>
              <a:t>Average imbalance    (%): 48.67</a:t>
            </a:r>
          </a:p>
          <a:p>
            <a:pPr algn="l"/>
            <a:endParaRPr lang="en-US" sz="900"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243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graphicFrame>
        <p:nvGraphicFramePr>
          <p:cNvPr id="8" name="Chart 7"/>
          <p:cNvGraphicFramePr/>
          <p:nvPr>
            <p:extLst/>
          </p:nvPr>
        </p:nvGraphicFramePr>
        <p:xfrm>
          <a:off x="274320" y="2090231"/>
          <a:ext cx="3074670" cy="1794510"/>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p:cNvPicPr/>
          <p:nvPr/>
        </p:nvPicPr>
        <p:blipFill>
          <a:blip r:embed="rId4"/>
          <a:stretch>
            <a:fillRect/>
          </a:stretch>
        </p:blipFill>
        <p:spPr>
          <a:xfrm>
            <a:off x="2912806" y="3357102"/>
            <a:ext cx="5781461" cy="1952003"/>
          </a:xfrm>
          <a:prstGeom prst="rect">
            <a:avLst/>
          </a:prstGeom>
        </p:spPr>
      </p:pic>
    </p:spTree>
    <p:extLst>
      <p:ext uri="{BB962C8B-B14F-4D97-AF65-F5344CB8AC3E}">
        <p14:creationId xmlns:p14="http://schemas.microsoft.com/office/powerpoint/2010/main" val="377207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graphicFrame>
        <p:nvGraphicFramePr>
          <p:cNvPr id="9" name="Chart 8"/>
          <p:cNvGraphicFramePr/>
          <p:nvPr>
            <p:extLst/>
          </p:nvPr>
        </p:nvGraphicFramePr>
        <p:xfrm>
          <a:off x="274320" y="2091690"/>
          <a:ext cx="3072384" cy="1796796"/>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p:cNvPicPr/>
          <p:nvPr/>
        </p:nvPicPr>
        <p:blipFill>
          <a:blip r:embed="rId4"/>
          <a:stretch>
            <a:fillRect/>
          </a:stretch>
        </p:blipFill>
        <p:spPr>
          <a:xfrm>
            <a:off x="2914650" y="3360420"/>
            <a:ext cx="5781294" cy="1954530"/>
          </a:xfrm>
          <a:prstGeom prst="rect">
            <a:avLst/>
          </a:prstGeom>
        </p:spPr>
      </p:pic>
    </p:spTree>
    <p:extLst>
      <p:ext uri="{BB962C8B-B14F-4D97-AF65-F5344CB8AC3E}">
        <p14:creationId xmlns:p14="http://schemas.microsoft.com/office/powerpoint/2010/main" val="318585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dirty="0"/>
              <a:t>New features for planning</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38</a:t>
            </a:fld>
            <a:endParaRPr lang="en-US" dirty="0"/>
          </a:p>
        </p:txBody>
      </p:sp>
    </p:spTree>
    <p:extLst>
      <p:ext uri="{BB962C8B-B14F-4D97-AF65-F5344CB8AC3E}">
        <p14:creationId xmlns:p14="http://schemas.microsoft.com/office/powerpoint/2010/main" val="529687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1"/>
            <a:ext cx="8729069" cy="5162219"/>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Setting up the ratings</a:t>
            </a:r>
          </a:p>
          <a:p>
            <a:pPr marL="233363" indent="0">
              <a:buNone/>
            </a:pPr>
            <a:r>
              <a:rPr lang="en-US" sz="1600" dirty="0"/>
              <a:t>The new properties added to </a:t>
            </a:r>
            <a:r>
              <a:rPr lang="en-US" sz="1600" dirty="0" err="1"/>
              <a:t>PDElements</a:t>
            </a:r>
            <a:r>
              <a:rPr lang="en-US" sz="1600" dirty="0"/>
              <a:t> are </a:t>
            </a:r>
            <a:r>
              <a:rPr lang="en-US" sz="1600" i="1" dirty="0"/>
              <a:t>Seasons</a:t>
            </a:r>
            <a:r>
              <a:rPr lang="en-US" sz="1600" dirty="0"/>
              <a:t> and </a:t>
            </a:r>
            <a:r>
              <a:rPr lang="en-US" sz="1600" i="1" dirty="0"/>
              <a:t>Ratings</a:t>
            </a:r>
            <a:r>
              <a:rPr lang="en-US" sz="1600" dirty="0"/>
              <a:t>. </a:t>
            </a:r>
            <a:r>
              <a:rPr lang="en-US" sz="1600" i="1" dirty="0"/>
              <a:t>Seasons</a:t>
            </a:r>
            <a:r>
              <a:rPr lang="en-US" sz="1600" dirty="0"/>
              <a:t> refers to the number of ratings that the </a:t>
            </a:r>
            <a:r>
              <a:rPr lang="en-US" sz="1600" dirty="0" err="1"/>
              <a:t>PDElement</a:t>
            </a:r>
            <a:r>
              <a:rPr lang="en-US" sz="1600" dirty="0"/>
              <a:t> will have and </a:t>
            </a:r>
            <a:r>
              <a:rPr lang="en-US" sz="1600" i="1" dirty="0"/>
              <a:t>Ratings</a:t>
            </a:r>
            <a:r>
              <a:rPr lang="en-US" sz="1600" dirty="0"/>
              <a:t> refers to a numerical array for the rating values for the different </a:t>
            </a:r>
            <a:r>
              <a:rPr lang="en-US" sz="1600" i="1" dirty="0"/>
              <a:t>Seasons</a:t>
            </a:r>
            <a:r>
              <a:rPr lang="en-US" sz="1600" dirty="0"/>
              <a:t>. Both values (</a:t>
            </a:r>
            <a:r>
              <a:rPr lang="en-US" sz="1600" i="1" dirty="0"/>
              <a:t>Seasons</a:t>
            </a:r>
            <a:r>
              <a:rPr lang="en-US" sz="1600" dirty="0"/>
              <a:t> and </a:t>
            </a:r>
            <a:r>
              <a:rPr lang="en-US" sz="1600" i="1" dirty="0"/>
              <a:t>Ratings</a:t>
            </a:r>
            <a:r>
              <a:rPr lang="en-US" sz="1600" dirty="0"/>
              <a:t>) need to agree, otherwise the simulation will just take the default value for the rating when needed (the same as </a:t>
            </a:r>
            <a:r>
              <a:rPr lang="en-US" sz="1600" i="1" dirty="0" err="1"/>
              <a:t>NormAmps</a:t>
            </a:r>
            <a:r>
              <a:rPr lang="en-US" sz="1600" dirty="0"/>
              <a:t>). The new properties added apply for the following OpenDSS objects:</a:t>
            </a:r>
          </a:p>
          <a:p>
            <a:pPr marL="233363" indent="0">
              <a:buNone/>
            </a:pPr>
            <a:endParaRPr lang="en-US" sz="1600" dirty="0"/>
          </a:p>
          <a:p>
            <a:pPr marL="233363" lvl="0" indent="0">
              <a:buNone/>
            </a:pPr>
            <a:r>
              <a:rPr lang="en-US" sz="1600" dirty="0"/>
              <a:t>Line</a:t>
            </a:r>
          </a:p>
          <a:p>
            <a:pPr marL="233363" lvl="0" indent="0">
              <a:buNone/>
            </a:pPr>
            <a:r>
              <a:rPr lang="en-US" sz="1600" dirty="0" err="1"/>
              <a:t>LineCode</a:t>
            </a:r>
            <a:endParaRPr lang="en-US" sz="1600" dirty="0"/>
          </a:p>
          <a:p>
            <a:pPr marL="233363" lvl="0" indent="0">
              <a:buNone/>
            </a:pPr>
            <a:r>
              <a:rPr lang="en-US" sz="1600" dirty="0" err="1"/>
              <a:t>WireData</a:t>
            </a:r>
            <a:endParaRPr lang="en-US" sz="1600" dirty="0"/>
          </a:p>
          <a:p>
            <a:pPr marL="233363" lvl="0" indent="0">
              <a:buNone/>
            </a:pPr>
            <a:r>
              <a:rPr lang="en-US" sz="1600" dirty="0" err="1"/>
              <a:t>LineGeometry</a:t>
            </a:r>
            <a:endParaRPr lang="en-US" sz="1600" dirty="0"/>
          </a:p>
          <a:p>
            <a:pPr marL="233363" lvl="0" indent="0">
              <a:buNone/>
            </a:pPr>
            <a:r>
              <a:rPr lang="en-US" sz="1600" dirty="0" err="1"/>
              <a:t>CNData</a:t>
            </a:r>
            <a:endParaRPr lang="en-US" sz="1600" dirty="0"/>
          </a:p>
          <a:p>
            <a:pPr marL="233363" lvl="0" indent="0">
              <a:buNone/>
            </a:pPr>
            <a:r>
              <a:rPr lang="en-US" sz="1600" dirty="0" err="1"/>
              <a:t>TSData</a:t>
            </a:r>
            <a:endParaRPr lang="en-US" sz="1600" dirty="0"/>
          </a:p>
          <a:p>
            <a:pPr marL="233363" lvl="0" indent="0">
              <a:buNone/>
            </a:pPr>
            <a:endParaRPr lang="en-US" sz="1600" dirty="0"/>
          </a:p>
          <a:p>
            <a:pPr marL="233363" indent="0">
              <a:buNone/>
            </a:pPr>
            <a:r>
              <a:rPr lang="en-US" sz="1600" dirty="0"/>
              <a:t>If not defined, </a:t>
            </a:r>
            <a:r>
              <a:rPr lang="en-US" sz="1600" i="1" dirty="0"/>
              <a:t>Seasons</a:t>
            </a:r>
            <a:r>
              <a:rPr lang="en-US" sz="1600" dirty="0"/>
              <a:t> will be set to one and </a:t>
            </a:r>
            <a:r>
              <a:rPr lang="en-US" sz="1600" i="1" dirty="0"/>
              <a:t>Ratings</a:t>
            </a:r>
            <a:r>
              <a:rPr lang="en-US" sz="1600" dirty="0"/>
              <a:t> will be set to a numerical array of one element containing the </a:t>
            </a:r>
            <a:r>
              <a:rPr lang="en-US" sz="1600" i="1" dirty="0" err="1"/>
              <a:t>NormAmps</a:t>
            </a:r>
            <a:r>
              <a:rPr lang="en-US" sz="1600" dirty="0"/>
              <a:t> value. </a:t>
            </a:r>
            <a:endParaRPr lang="en-US" altLang="en-US" sz="1800" kern="0" dirty="0"/>
          </a:p>
        </p:txBody>
      </p:sp>
    </p:spTree>
    <p:extLst>
      <p:ext uri="{BB962C8B-B14F-4D97-AF65-F5344CB8AC3E}">
        <p14:creationId xmlns:p14="http://schemas.microsoft.com/office/powerpoint/2010/main" val="392291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225837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Setting up the ratings</a:t>
            </a:r>
          </a:p>
          <a:p>
            <a:pPr marL="233363" indent="0">
              <a:buNone/>
            </a:pPr>
            <a:r>
              <a:rPr lang="en-US" sz="1600" dirty="0"/>
              <a:t>For example, consider a case where there are two seasons (seasons zero and one), the two seasons will be introduced into a </a:t>
            </a:r>
            <a:r>
              <a:rPr lang="en-US" sz="1600" dirty="0" err="1"/>
              <a:t>LineGeometry</a:t>
            </a:r>
            <a:r>
              <a:rPr lang="en-US" sz="1600" dirty="0"/>
              <a:t> as follows:</a:t>
            </a:r>
          </a:p>
          <a:p>
            <a:pPr marL="233363" indent="0">
              <a:buNone/>
            </a:pPr>
            <a:endParaRPr lang="en-US" sz="1600" dirty="0"/>
          </a:p>
          <a:p>
            <a:pPr marL="233363" indent="0">
              <a:buNone/>
            </a:pPr>
            <a:r>
              <a:rPr lang="en-US" sz="1200" dirty="0">
                <a:latin typeface="Courier New" panose="02070309020205020404" pitchFamily="49" charset="0"/>
                <a:cs typeface="Courier New" panose="02070309020205020404" pitchFamily="49" charset="0"/>
              </a:rPr>
              <a:t>New "LineGeometry.556-4/0n" </a:t>
            </a:r>
            <a:r>
              <a:rPr lang="en-US" sz="1200" dirty="0" err="1">
                <a:latin typeface="Courier New" panose="02070309020205020404" pitchFamily="49" charset="0"/>
                <a:cs typeface="Courier New" panose="02070309020205020404" pitchFamily="49" charset="0"/>
              </a:rPr>
              <a:t>nphases</a:t>
            </a:r>
            <a:r>
              <a:rPr lang="en-US" sz="1200" dirty="0">
                <a:latin typeface="Courier New" panose="02070309020205020404" pitchFamily="49" charset="0"/>
                <a:cs typeface="Courier New" panose="02070309020205020404" pitchFamily="49" charset="0"/>
              </a:rPr>
              <a:t>=3 </a:t>
            </a:r>
            <a:r>
              <a:rPr lang="en-US" sz="1200" dirty="0" err="1">
                <a:latin typeface="Courier New" panose="02070309020205020404" pitchFamily="49" charset="0"/>
                <a:cs typeface="Courier New" panose="02070309020205020404" pitchFamily="49" charset="0"/>
              </a:rPr>
              <a:t>nconds</a:t>
            </a:r>
            <a:r>
              <a:rPr lang="en-US" sz="1200" dirty="0">
                <a:latin typeface="Courier New" panose="02070309020205020404" pitchFamily="49" charset="0"/>
                <a:cs typeface="Courier New" panose="02070309020205020404" pitchFamily="49" charset="0"/>
              </a:rPr>
              <a:t>=4 Cond=1 wire=ACSR556 X=-1.243584 h=10.3632 units=m Cond=2 wire=ACSR556 X=0 h=10.52194 units=m Cond=3 wire=ACSR556 X=1.014984 h=10.3632 units=m Cond=4 wire=ACSR4 X=0 h=9.09319 units=m Reduce=Yes Seasons=2 Ratings=[658 924]</a:t>
            </a:r>
          </a:p>
          <a:p>
            <a:pPr marL="233363" indent="0">
              <a:buNone/>
            </a:pPr>
            <a:endParaRPr lang="en-US" sz="16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flipV="1">
              <a:off x="6870655" y="3116256"/>
              <a:ext cx="806855" cy="45719"/>
            </p14:xfrm>
          </p:contentPart>
        </mc:Choice>
        <mc:Fallback xmlns="">
          <p:pic>
            <p:nvPicPr>
              <p:cNvPr id="2" name="Ink 1"/>
              <p:cNvPicPr/>
              <p:nvPr/>
            </p:nvPicPr>
            <p:blipFill>
              <a:blip r:embed="rId4"/>
              <a:stretch>
                <a:fillRect/>
              </a:stretch>
            </p:blipFill>
            <p:spPr>
              <a:xfrm flipV="1">
                <a:off x="6822791" y="3020889"/>
                <a:ext cx="902584" cy="236453"/>
              </a:xfrm>
              <a:prstGeom prst="rect">
                <a:avLst/>
              </a:prstGeom>
            </p:spPr>
          </p:pic>
        </mc:Fallback>
      </mc:AlternateContent>
      <p:sp>
        <p:nvSpPr>
          <p:cNvPr id="8" name="Rectangle 3">
            <a:extLst/>
          </p:cNvPr>
          <p:cNvSpPr txBox="1">
            <a:spLocks noChangeArrowheads="1"/>
          </p:cNvSpPr>
          <p:nvPr/>
        </p:nvSpPr>
        <p:spPr bwMode="auto">
          <a:xfrm>
            <a:off x="205740" y="3685738"/>
            <a:ext cx="8729069" cy="2375887"/>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index value of the rating defines the season. The season number across the simulation is defined using an </a:t>
            </a:r>
            <a:r>
              <a:rPr lang="en-US" sz="1600" dirty="0" err="1"/>
              <a:t>XYCurve</a:t>
            </a:r>
            <a:r>
              <a:rPr lang="en-US" sz="1600" dirty="0"/>
              <a:t> object. The </a:t>
            </a:r>
            <a:r>
              <a:rPr lang="en-US" sz="1600" dirty="0" err="1"/>
              <a:t>XYCurve</a:t>
            </a:r>
            <a:r>
              <a:rPr lang="en-US" sz="1600" dirty="0"/>
              <a:t> is expected to describe the edges of a curve that changes its value in time. The X axis represents time and the Y axis represents the season. </a:t>
            </a:r>
          </a:p>
          <a:p>
            <a:pPr marL="233363" indent="0">
              <a:buNone/>
            </a:pPr>
            <a:endParaRPr lang="en-US" sz="1600" dirty="0"/>
          </a:p>
          <a:p>
            <a:pPr marL="233363" indent="0">
              <a:buNone/>
            </a:pPr>
            <a:r>
              <a:rPr lang="en-US" sz="1600" dirty="0"/>
              <a:t>Consider the previous example, in this case both seasons are summer and winter. The winter season goes from November to April, the other months are considered as summer.</a:t>
            </a:r>
          </a:p>
        </p:txBody>
      </p: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flipV="1">
              <a:off x="567126" y="3286662"/>
              <a:ext cx="1425576" cy="45719"/>
            </p14:xfrm>
          </p:contentPart>
        </mc:Choice>
        <mc:Fallback xmlns="">
          <p:pic>
            <p:nvPicPr>
              <p:cNvPr id="9" name="Ink 8"/>
              <p:cNvPicPr/>
              <p:nvPr/>
            </p:nvPicPr>
            <p:blipFill>
              <a:blip r:embed="rId4"/>
              <a:stretch>
                <a:fillRect/>
              </a:stretch>
            </p:blipFill>
            <p:spPr>
              <a:xfrm flipV="1">
                <a:off x="519247" y="3191295"/>
                <a:ext cx="1521694" cy="236453"/>
              </a:xfrm>
              <a:prstGeom prst="rect">
                <a:avLst/>
              </a:prstGeom>
            </p:spPr>
          </p:pic>
        </mc:Fallback>
      </mc:AlternateContent>
    </p:spTree>
    <p:extLst>
      <p:ext uri="{BB962C8B-B14F-4D97-AF65-F5344CB8AC3E}">
        <p14:creationId xmlns:p14="http://schemas.microsoft.com/office/powerpoint/2010/main" val="270559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197907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winter season goes from November to April, the other months are considered as summer. The </a:t>
            </a:r>
            <a:r>
              <a:rPr lang="en-US" sz="1600" dirty="0" err="1"/>
              <a:t>XYCurve</a:t>
            </a:r>
            <a:r>
              <a:rPr lang="en-US" sz="1600" dirty="0"/>
              <a:t> for describing these seasons on a simulation will be as follows:</a:t>
            </a:r>
          </a:p>
          <a:p>
            <a:pPr marL="233363" indent="0">
              <a:buNone/>
            </a:pPr>
            <a:endParaRPr lang="en-US" sz="1600" dirty="0"/>
          </a:p>
          <a:p>
            <a:pPr marL="233363" indent="0">
              <a:buNone/>
            </a:pPr>
            <a:r>
              <a:rPr lang="en-US" sz="1200" dirty="0">
                <a:latin typeface="Courier New" panose="02070309020205020404" pitchFamily="49" charset="0"/>
                <a:cs typeface="Courier New" panose="02070309020205020404" pitchFamily="49" charset="0"/>
              </a:rPr>
              <a:t>New </a:t>
            </a:r>
            <a:r>
              <a:rPr lang="en-US" sz="1200" dirty="0" err="1">
                <a:latin typeface="Courier New" panose="02070309020205020404" pitchFamily="49" charset="0"/>
                <a:cs typeface="Courier New" panose="02070309020205020404" pitchFamily="49" charset="0"/>
              </a:rPr>
              <a:t>XYCurve.seasonsrat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npts</a:t>
            </a:r>
            <a:r>
              <a:rPr lang="en-US" sz="1200" dirty="0">
                <a:latin typeface="Courier New" panose="02070309020205020404" pitchFamily="49" charset="0"/>
                <a:cs typeface="Courier New" panose="02070309020205020404" pitchFamily="49" charset="0"/>
              </a:rPr>
              <a:t>=6 </a:t>
            </a:r>
            <a:r>
              <a:rPr lang="en-US" sz="1200" dirty="0" err="1">
                <a:latin typeface="Courier New" panose="02070309020205020404" pitchFamily="49" charset="0"/>
                <a:cs typeface="Courier New" panose="02070309020205020404" pitchFamily="49" charset="0"/>
              </a:rPr>
              <a:t>xarray</a:t>
            </a:r>
            <a:r>
              <a:rPr lang="en-US" sz="1200" dirty="0">
                <a:latin typeface="Courier New" panose="02070309020205020404" pitchFamily="49" charset="0"/>
                <a:cs typeface="Courier New" panose="02070309020205020404" pitchFamily="49" charset="0"/>
              </a:rPr>
              <a:t>=[0,2880,2881,7296,7297,8760] </a:t>
            </a:r>
            <a:r>
              <a:rPr lang="en-US" sz="1200" dirty="0" err="1">
                <a:latin typeface="Courier New" panose="02070309020205020404" pitchFamily="49" charset="0"/>
                <a:cs typeface="Courier New" panose="02070309020205020404" pitchFamily="49" charset="0"/>
              </a:rPr>
              <a:t>yarray</a:t>
            </a:r>
            <a:r>
              <a:rPr lang="en-US" sz="1200" dirty="0">
                <a:latin typeface="Courier New" panose="02070309020205020404" pitchFamily="49" charset="0"/>
                <a:cs typeface="Courier New" panose="02070309020205020404" pitchFamily="49" charset="0"/>
              </a:rPr>
              <a:t>=[1,1,0,0,1,1]</a:t>
            </a:r>
            <a:r>
              <a:rPr lang="en-US" sz="1200" dirty="0" err="1">
                <a:latin typeface="Courier New" panose="02070309020205020404" pitchFamily="49" charset="0"/>
                <a:cs typeface="Courier New" panose="02070309020205020404" pitchFamily="49" charset="0"/>
              </a:rPr>
              <a:t>es</a:t>
            </a:r>
            <a:r>
              <a:rPr lang="en-US" sz="1200" dirty="0">
                <a:latin typeface="Courier New" panose="02070309020205020404" pitchFamily="49" charset="0"/>
                <a:cs typeface="Courier New" panose="02070309020205020404" pitchFamily="49" charset="0"/>
              </a:rPr>
              <a:t> Seasons=2 Ratings=[658 924]</a:t>
            </a:r>
          </a:p>
          <a:p>
            <a:pPr marL="233363" indent="0">
              <a:buNone/>
            </a:pPr>
            <a:endParaRPr lang="en-US" sz="1600" dirty="0"/>
          </a:p>
        </p:txBody>
      </p:sp>
      <p:pic>
        <p:nvPicPr>
          <p:cNvPr id="9" name="Picture 8"/>
          <p:cNvPicPr/>
          <p:nvPr/>
        </p:nvPicPr>
        <p:blipFill>
          <a:blip r:embed="rId3"/>
          <a:stretch>
            <a:fillRect/>
          </a:stretch>
        </p:blipFill>
        <p:spPr>
          <a:xfrm>
            <a:off x="2703374" y="3097668"/>
            <a:ext cx="3733800" cy="3043555"/>
          </a:xfrm>
          <a:prstGeom prst="rect">
            <a:avLst/>
          </a:prstGeom>
        </p:spPr>
      </p:pic>
    </p:spTree>
    <p:extLst>
      <p:ext uri="{BB962C8B-B14F-4D97-AF65-F5344CB8AC3E}">
        <p14:creationId xmlns:p14="http://schemas.microsoft.com/office/powerpoint/2010/main" val="101286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1664603"/>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a:t>
            </a:r>
            <a:r>
              <a:rPr lang="en-US" sz="1600" dirty="0" err="1"/>
              <a:t>XYCurve</a:t>
            </a:r>
            <a:r>
              <a:rPr lang="en-US" sz="1600" dirty="0"/>
              <a:t> will be extrapolated using the last pair (X, Y) defined for the curve if the time exceeds the time defined for the Curve. This means that if your simulation takes more than 1 year and your season signal curve considers only 1 year, the user will have to redefine the season signal curve to cover all the years.</a:t>
            </a:r>
          </a:p>
        </p:txBody>
      </p:sp>
      <p:pic>
        <p:nvPicPr>
          <p:cNvPr id="7" name="Picture 6"/>
          <p:cNvPicPr/>
          <p:nvPr/>
        </p:nvPicPr>
        <p:blipFill>
          <a:blip r:embed="rId3"/>
          <a:stretch>
            <a:fillRect/>
          </a:stretch>
        </p:blipFill>
        <p:spPr>
          <a:xfrm>
            <a:off x="457200" y="2972195"/>
            <a:ext cx="3855720" cy="3173730"/>
          </a:xfrm>
          <a:prstGeom prst="rect">
            <a:avLst/>
          </a:prstGeom>
        </p:spPr>
      </p:pic>
      <p:sp>
        <p:nvSpPr>
          <p:cNvPr id="8" name="Rectangle 3">
            <a:extLst/>
          </p:cNvPr>
          <p:cNvSpPr txBox="1">
            <a:spLocks noChangeArrowheads="1"/>
          </p:cNvSpPr>
          <p:nvPr/>
        </p:nvSpPr>
        <p:spPr bwMode="auto">
          <a:xfrm>
            <a:off x="4398179" y="2907792"/>
            <a:ext cx="4372960" cy="3587899"/>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Applying the seasonal ratings into the active circuit</a:t>
            </a:r>
          </a:p>
          <a:p>
            <a:pPr marL="233363" indent="0">
              <a:buNone/>
            </a:pPr>
            <a:r>
              <a:rPr lang="en-US" sz="1600" dirty="0"/>
              <a:t>It is necessary to activate the season settings previously described to take effect on the current circuit. The activation can be done using the following OpenDSS commands:</a:t>
            </a:r>
          </a:p>
          <a:p>
            <a:pPr marL="233363" indent="0">
              <a:buNone/>
            </a:pPr>
            <a:endParaRPr lang="en-US" sz="1600" dirty="0"/>
          </a:p>
          <a:p>
            <a:pPr marL="569913" indent="0">
              <a:buNone/>
            </a:pPr>
            <a:r>
              <a:rPr lang="en-US" sz="1200" dirty="0">
                <a:latin typeface="Courier New" panose="02070309020205020404" pitchFamily="49" charset="0"/>
                <a:cs typeface="Courier New" panose="02070309020205020404" pitchFamily="49" charset="0"/>
              </a:rPr>
              <a:t>set </a:t>
            </a:r>
            <a:r>
              <a:rPr lang="en-US" sz="1200" dirty="0" err="1">
                <a:latin typeface="Courier New" panose="02070309020205020404" pitchFamily="49" charset="0"/>
                <a:cs typeface="Courier New" panose="02070309020205020404" pitchFamily="49" charset="0"/>
              </a:rPr>
              <a:t>SeasonSignal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seasonsrat</a:t>
            </a:r>
            <a:endParaRPr lang="en-US" sz="1200" dirty="0">
              <a:latin typeface="Courier New" panose="02070309020205020404" pitchFamily="49" charset="0"/>
              <a:cs typeface="Courier New" panose="02070309020205020404" pitchFamily="49" charset="0"/>
            </a:endParaRPr>
          </a:p>
          <a:p>
            <a:pPr marL="569913" indent="0">
              <a:buNone/>
            </a:pPr>
            <a:r>
              <a:rPr lang="en-US" sz="1200" dirty="0">
                <a:latin typeface="Courier New" panose="02070309020205020404" pitchFamily="49" charset="0"/>
                <a:cs typeface="Courier New" panose="02070309020205020404" pitchFamily="49" charset="0"/>
              </a:rPr>
              <a:t>set </a:t>
            </a:r>
            <a:r>
              <a:rPr lang="en-US" sz="1200" dirty="0" err="1">
                <a:latin typeface="Courier New" panose="02070309020205020404" pitchFamily="49" charset="0"/>
                <a:cs typeface="Courier New" panose="02070309020205020404" pitchFamily="49" charset="0"/>
              </a:rPr>
              <a:t>SeasonRating</a:t>
            </a:r>
            <a:r>
              <a:rPr lang="en-US" sz="1200" dirty="0">
                <a:latin typeface="Courier New" panose="02070309020205020404" pitchFamily="49" charset="0"/>
                <a:cs typeface="Courier New" panose="02070309020205020404" pitchFamily="49" charset="0"/>
              </a:rPr>
              <a:t>=true </a:t>
            </a:r>
          </a:p>
        </p:txBody>
      </p:sp>
    </p:spTree>
    <p:extLst>
      <p:ext uri="{BB962C8B-B14F-4D97-AF65-F5344CB8AC3E}">
        <p14:creationId xmlns:p14="http://schemas.microsoft.com/office/powerpoint/2010/main" val="181235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5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548640"/>
            <a:ext cx="8572500" cy="731520"/>
          </a:xfrm>
        </p:spPr>
        <p:txBody>
          <a:bodyPr/>
          <a:lstStyle/>
          <a:p>
            <a:r>
              <a:rPr lang="en-US" altLang="en-US" dirty="0"/>
              <a:t>The evolution of OpenDSS into a parallel computing machine</a:t>
            </a:r>
            <a:endParaRPr lang="en-US" dirty="0"/>
          </a:p>
        </p:txBody>
      </p:sp>
      <p:sp>
        <p:nvSpPr>
          <p:cNvPr id="4" name="Text Placeholder 3"/>
          <p:cNvSpPr>
            <a:spLocks noGrp="1"/>
          </p:cNvSpPr>
          <p:nvPr>
            <p:ph type="body" sz="quarter" idx="10"/>
          </p:nvPr>
        </p:nvSpPr>
        <p:spPr/>
        <p:txBody>
          <a:bodyPr>
            <a:normAutofit fontScale="85000" lnSpcReduction="10000"/>
          </a:bodyPr>
          <a:lstStyle/>
          <a:p>
            <a:r>
              <a:rPr lang="en-US"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7" name="Picture 6"/>
          <p:cNvPicPr>
            <a:picLocks noChangeAspect="1"/>
          </p:cNvPicPr>
          <p:nvPr/>
        </p:nvPicPr>
        <p:blipFill>
          <a:blip r:embed="rId2"/>
          <a:stretch>
            <a:fillRect/>
          </a:stretch>
        </p:blipFill>
        <p:spPr>
          <a:xfrm>
            <a:off x="1023143" y="1987356"/>
            <a:ext cx="2516548" cy="1711687"/>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3"/>
          <a:stretch>
            <a:fillRect/>
          </a:stretch>
        </p:blipFill>
        <p:spPr>
          <a:xfrm>
            <a:off x="4515514" y="1966612"/>
            <a:ext cx="1583534" cy="1594282"/>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4"/>
          <a:stretch>
            <a:fillRect/>
          </a:stretch>
        </p:blipFill>
        <p:spPr>
          <a:xfrm>
            <a:off x="2852929" y="3233660"/>
            <a:ext cx="1662586" cy="1596610"/>
          </a:xfrm>
          <a:prstGeom prst="rect">
            <a:avLst/>
          </a:prstGeom>
          <a:effectLst>
            <a:reflection blurRad="6350" stA="50000" endA="300" endPos="5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6432" y="3149804"/>
            <a:ext cx="1449119" cy="1446723"/>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28646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
            <a:ext cx="8572500" cy="731520"/>
          </a:xfrm>
        </p:spPr>
        <p:txBody>
          <a:bodyPr/>
          <a:lstStyle/>
          <a:p>
            <a:r>
              <a:rPr lang="en-US" dirty="0"/>
              <a:t>The tools for attending the new challenges</a:t>
            </a:r>
          </a:p>
        </p:txBody>
      </p:sp>
      <p:sp>
        <p:nvSpPr>
          <p:cNvPr id="4" name="Text Placeholder 3"/>
          <p:cNvSpPr>
            <a:spLocks noGrp="1"/>
          </p:cNvSpPr>
          <p:nvPr>
            <p:ph type="body" sz="quarter" idx="10"/>
          </p:nvPr>
        </p:nvSpPr>
        <p:spPr/>
        <p:txBody>
          <a:bodyPr/>
          <a:lstStyle/>
          <a:p>
            <a:r>
              <a:rPr lang="en-US" dirty="0"/>
              <a:t>https://www.epri.com/#/pages/sa/opendss?lang=en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992" y="980895"/>
            <a:ext cx="6974146" cy="4734105"/>
          </a:xfrm>
          <a:prstGeom prst="rect">
            <a:avLst/>
          </a:prstGeom>
        </p:spPr>
      </p:pic>
    </p:spTree>
    <p:extLst>
      <p:ext uri="{BB962C8B-B14F-4D97-AF65-F5344CB8AC3E}">
        <p14:creationId xmlns:p14="http://schemas.microsoft.com/office/powerpoint/2010/main" val="130830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altLang="en-US" dirty="0"/>
              <a:t>The evolution of OpenDSS into a parallel computing machine</a:t>
            </a:r>
            <a:endParaRPr lang="en-US" dirty="0"/>
          </a:p>
        </p:txBody>
      </p:sp>
      <p:sp>
        <p:nvSpPr>
          <p:cNvPr id="14" name="Rectangle 3">
            <a:extLst/>
          </p:cNvPr>
          <p:cNvSpPr txBox="1">
            <a:spLocks noChangeArrowheads="1"/>
          </p:cNvSpPr>
          <p:nvPr/>
        </p:nvSpPr>
        <p:spPr bwMode="auto">
          <a:xfrm>
            <a:off x="205740" y="1641869"/>
            <a:ext cx="8729069" cy="89656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fontScale="92500" lnSpcReduction="2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There is a new set of functions and instructions related with parallel processing, topology analysis and more that can be used using the same DSS command environment</a:t>
            </a:r>
            <a:endParaRPr lang="en-US" altLang="en-US" sz="2400" kern="0" dirty="0"/>
          </a:p>
        </p:txBody>
      </p:sp>
      <p:graphicFrame>
        <p:nvGraphicFramePr>
          <p:cNvPr id="5" name="Table 4"/>
          <p:cNvGraphicFramePr>
            <a:graphicFrameLocks noGrp="1"/>
          </p:cNvGraphicFramePr>
          <p:nvPr>
            <p:extLst>
              <p:ext uri="{D42A27DB-BD31-4B8C-83A1-F6EECF244321}">
                <p14:modId xmlns:p14="http://schemas.microsoft.com/office/powerpoint/2010/main" val="896545260"/>
              </p:ext>
            </p:extLst>
          </p:nvPr>
        </p:nvGraphicFramePr>
        <p:xfrm>
          <a:off x="1018924" y="2465280"/>
          <a:ext cx="7073516" cy="3770932"/>
        </p:xfrm>
        <a:graphic>
          <a:graphicData uri="http://schemas.openxmlformats.org/drawingml/2006/table">
            <a:tbl>
              <a:tblPr>
                <a:tableStyleId>{5C22544A-7EE6-4342-B048-85BDC9FD1C3A}</a:tableStyleId>
              </a:tblPr>
              <a:tblGrid>
                <a:gridCol w="1796851">
                  <a:extLst>
                    <a:ext uri="{9D8B030D-6E8A-4147-A177-3AD203B41FA5}">
                      <a16:colId xmlns:a16="http://schemas.microsoft.com/office/drawing/2014/main" val="3182435107"/>
                    </a:ext>
                  </a:extLst>
                </a:gridCol>
                <a:gridCol w="2562410">
                  <a:extLst>
                    <a:ext uri="{9D8B030D-6E8A-4147-A177-3AD203B41FA5}">
                      <a16:colId xmlns:a16="http://schemas.microsoft.com/office/drawing/2014/main" val="3064050251"/>
                    </a:ext>
                  </a:extLst>
                </a:gridCol>
                <a:gridCol w="2714255">
                  <a:extLst>
                    <a:ext uri="{9D8B030D-6E8A-4147-A177-3AD203B41FA5}">
                      <a16:colId xmlns:a16="http://schemas.microsoft.com/office/drawing/2014/main" val="857283112"/>
                    </a:ext>
                  </a:extLst>
                </a:gridCol>
              </a:tblGrid>
              <a:tr h="342812">
                <a:tc>
                  <a:txBody>
                    <a:bodyPr/>
                    <a:lstStyle/>
                    <a:p>
                      <a:pPr algn="ctr" fontAlgn="b"/>
                      <a:r>
                        <a:rPr lang="en-US" sz="1400" u="none" strike="noStrike">
                          <a:effectLst/>
                          <a:latin typeface="Arial" panose="020B0604020202020204" pitchFamily="34" charset="0"/>
                          <a:cs typeface="Arial" panose="020B0604020202020204" pitchFamily="34" charset="0"/>
                        </a:rPr>
                        <a:t>NumCPUs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ClearAll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Tear_Circuit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941846227"/>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NumCores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Wait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477276084"/>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NewActor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Parallel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IncMatrixRows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4222612219"/>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NumActors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SolveAll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IncMatrixCols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766281959"/>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ActiveActor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ConcatenateReports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BusLevels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2579488554"/>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CPU</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CalcIncMatrix</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ADiakoptics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2211496826"/>
                  </a:ext>
                </a:extLst>
              </a:tr>
              <a:tr h="342812">
                <a:tc>
                  <a:txBody>
                    <a:bodyPr/>
                    <a:lstStyle/>
                    <a:p>
                      <a:pPr algn="ctr" fontAlgn="b"/>
                      <a:r>
                        <a:rPr lang="en-US" sz="1400" u="none" strike="noStrike" dirty="0" err="1">
                          <a:effectLst/>
                          <a:latin typeface="Arial" panose="020B0604020202020204" pitchFamily="34" charset="0"/>
                          <a:cs typeface="Arial" panose="020B0604020202020204" pitchFamily="34" charset="0"/>
                        </a:rPr>
                        <a:t>ActorProgress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CalcIncMatrix_o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Refine_BusLevels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3458386296"/>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Abort</a:t>
                      </a:r>
                    </a:p>
                  </a:txBody>
                  <a:tcPr marL="7144" marR="7144" marT="7144" marB="0" anchor="b">
                    <a:solidFill>
                      <a:schemeClr val="bg1"/>
                    </a:solidFill>
                  </a:tcPr>
                </a:tc>
                <a:tc>
                  <a:txBody>
                    <a:bodyPr/>
                    <a:lstStyle/>
                    <a:p>
                      <a:pPr marL="0" algn="ctr" defTabSz="914400" rtl="0" eaLnBrk="1" fontAlgn="b" latinLnBrk="0" hangingPunct="1"/>
                      <a:r>
                        <a:rPr lang="en-US" sz="1400" u="none" strike="noStrike" kern="1200" dirty="0" err="1">
                          <a:solidFill>
                            <a:schemeClr val="dk1"/>
                          </a:solidFill>
                          <a:effectLst/>
                          <a:latin typeface="Arial" panose="020B0604020202020204" pitchFamily="34" charset="0"/>
                          <a:ea typeface="+mn-ea"/>
                          <a:cs typeface="Arial" panose="020B0604020202020204" pitchFamily="34" charset="0"/>
                        </a:rPr>
                        <a:t>CalcLaplacian</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algn="ctr" defTabSz="914400" rtl="0" eaLnBrk="1" fontAlgn="b" latinLnBrk="0" hangingPunct="1"/>
                      <a:r>
                        <a:rPr lang="en-US" sz="1400" u="none" strike="noStrike" kern="1200" dirty="0">
                          <a:solidFill>
                            <a:schemeClr val="dk1"/>
                          </a:solidFill>
                          <a:effectLst/>
                          <a:latin typeface="Arial" panose="020B0604020202020204" pitchFamily="34" charset="0"/>
                          <a:ea typeface="+mn-ea"/>
                          <a:cs typeface="Arial" panose="020B0604020202020204" pitchFamily="34" charset="0"/>
                        </a:rPr>
                        <a:t>Export Laplacian</a:t>
                      </a:r>
                    </a:p>
                  </a:txBody>
                  <a:tcPr marL="7144" marR="7144" marT="7144" marB="0" anchor="b">
                    <a:solidFill>
                      <a:schemeClr val="bg1"/>
                    </a:solidFill>
                  </a:tcPr>
                </a:tc>
                <a:extLst>
                  <a:ext uri="{0D108BD9-81ED-4DB2-BD59-A6C34878D82A}">
                    <a16:rowId xmlns:a16="http://schemas.microsoft.com/office/drawing/2014/main" val="3600683247"/>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Clone</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baseline="0" dirty="0" err="1">
                          <a:solidFill>
                            <a:schemeClr val="dk1"/>
                          </a:solidFill>
                          <a:latin typeface="Arial" panose="020B0604020202020204" pitchFamily="34" charset="0"/>
                          <a:ea typeface="+mn-ea"/>
                          <a:cs typeface="Arial" panose="020B0604020202020204" pitchFamily="34" charset="0"/>
                        </a:rPr>
                        <a:t>LinkBranches</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Arial" panose="020B0604020202020204" pitchFamily="34" charset="0"/>
                          <a:ea typeface="+mn-ea"/>
                          <a:cs typeface="Arial" panose="020B0604020202020204" pitchFamily="34" charset="0"/>
                        </a:rPr>
                        <a:t>Contours </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860889925"/>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ZLL</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Arial" panose="020B0604020202020204" pitchFamily="34" charset="0"/>
                          <a:ea typeface="+mn-ea"/>
                          <a:cs typeface="Arial" panose="020B0604020202020204" pitchFamily="34" charset="0"/>
                        </a:rPr>
                        <a:t>ZCC</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Arial" panose="020B0604020202020204" pitchFamily="34" charset="0"/>
                          <a:ea typeface="+mn-ea"/>
                          <a:cs typeface="Arial" panose="020B0604020202020204" pitchFamily="34" charset="0"/>
                        </a:rPr>
                        <a:t>Y4</a:t>
                      </a:r>
                    </a:p>
                  </a:txBody>
                  <a:tcPr marL="7144" marR="7144" marT="7144" marB="0" anchor="b">
                    <a:solidFill>
                      <a:schemeClr val="bg1"/>
                    </a:solidFill>
                  </a:tcPr>
                </a:tc>
                <a:extLst>
                  <a:ext uri="{0D108BD9-81ED-4DB2-BD59-A6C34878D82A}">
                    <a16:rowId xmlns:a16="http://schemas.microsoft.com/office/drawing/2014/main" val="580633156"/>
                  </a:ext>
                </a:extLst>
              </a:tr>
              <a:tr h="342812">
                <a:tc>
                  <a:txBody>
                    <a:bodyPr/>
                    <a:lstStyle/>
                    <a:p>
                      <a:pPr algn="ctr" fontAlgn="b"/>
                      <a:r>
                        <a:rPr lang="en-US" sz="1400" b="0" i="0" u="none" strike="noStrike" dirty="0" err="1">
                          <a:solidFill>
                            <a:srgbClr val="000000"/>
                          </a:solidFill>
                          <a:effectLst/>
                          <a:latin typeface="Arial" panose="020B0604020202020204" pitchFamily="34" charset="0"/>
                          <a:cs typeface="Arial" panose="020B0604020202020204" pitchFamily="34" charset="0"/>
                        </a:rPr>
                        <a:t>Num_SubCircuits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3080415455"/>
                  </a:ext>
                </a:extLst>
              </a:tr>
            </a:tbl>
          </a:graphicData>
        </a:graphic>
      </p:graphicFrame>
    </p:spTree>
    <p:extLst>
      <p:ext uri="{BB962C8B-B14F-4D97-AF65-F5344CB8AC3E}">
        <p14:creationId xmlns:p14="http://schemas.microsoft.com/office/powerpoint/2010/main" val="167449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9 PowerPoint Theme">
  <a:themeElements>
    <a:clrScheme name="Custom 15">
      <a:dk1>
        <a:srgbClr val="000000"/>
      </a:dk1>
      <a:lt1>
        <a:srgbClr val="FFFFFF"/>
      </a:lt1>
      <a:dk2>
        <a:srgbClr val="929292"/>
      </a:dk2>
      <a:lt2>
        <a:srgbClr val="003399"/>
      </a:lt2>
      <a:accent1>
        <a:srgbClr val="00A4DE"/>
      </a:accent1>
      <a:accent2>
        <a:srgbClr val="2D872D"/>
      </a:accent2>
      <a:accent3>
        <a:srgbClr val="FB9705"/>
      </a:accent3>
      <a:accent4>
        <a:srgbClr val="0070C0"/>
      </a:accent4>
      <a:accent5>
        <a:srgbClr val="C54343"/>
      </a:accent5>
      <a:accent6>
        <a:srgbClr val="2EBBB8"/>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defRPr dirty="0" smtClean="0">
            <a:solidFill>
              <a:schemeClr val="tx1">
                <a:lumMod val="75000"/>
                <a:lumOff val="25000"/>
              </a:schemeClr>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9 PowerPoint Template-Standard_v1.2.potx" id="{8047CA39-54F3-4F90-98C0-C40555F8730E}" vid="{6033B12A-DB17-4854-8CB8-89BE1BD081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2.xml><?xml version="1.0" encoding="utf-8"?>
<ds:datastoreItem xmlns:ds="http://schemas.openxmlformats.org/officeDocument/2006/customXml" ds:itemID="{45521A8B-3986-40B6-95DF-B5A721DA9604}">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9d4eb815-23ed-48d9-b0c1-2b9ce0016f4e"/>
    <ds:schemaRef ds:uri="http://www.w3.org/XML/1998/namespace"/>
    <ds:schemaRef ds:uri="http://purl.org/dc/dcmitype/"/>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EPRI-Template-2019</Template>
  <TotalTime>118</TotalTime>
  <Words>1798</Words>
  <Application>Microsoft Office PowerPoint</Application>
  <PresentationFormat>On-screen Show (4:3)</PresentationFormat>
  <Paragraphs>286</Paragraphs>
  <Slides>43</Slides>
  <Notes>30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Cambria Math</vt:lpstr>
      <vt:lpstr>Century Gothic</vt:lpstr>
      <vt:lpstr>Courier New</vt:lpstr>
      <vt:lpstr>Wingdings</vt:lpstr>
      <vt:lpstr>2019 PowerPoint Theme</vt:lpstr>
      <vt:lpstr>OpenDSS Training Workshop</vt:lpstr>
      <vt:lpstr>6. Intro to OpenDSS Parallel Machine</vt:lpstr>
      <vt:lpstr>The evolution of OpenDSS into a parallel computing machine</vt:lpstr>
      <vt:lpstr>The evolution of OpenDSS into a parallel computing machine</vt:lpstr>
      <vt:lpstr>The evolution of OpenDSS into a parallel computing machine</vt:lpstr>
      <vt:lpstr>The tools for attending the new challenges</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Actor based Diakoptics (A-Diakoptics)</vt:lpstr>
      <vt:lpstr>A-Diakoptics</vt:lpstr>
      <vt:lpstr>A-Diakoptics</vt:lpstr>
      <vt:lpstr>A-Diakoptics</vt:lpstr>
      <vt:lpstr>A-Diakoptics</vt:lpstr>
      <vt:lpstr>Simplified A-Diakoptics (New)</vt:lpstr>
      <vt:lpstr>Simplified A-Diakoptics (New)</vt:lpstr>
      <vt:lpstr>Simplified A-Diakoptics (New)</vt:lpstr>
      <vt:lpstr>Simplified A-Diakoptics (New)</vt:lpstr>
      <vt:lpstr>Simplified A-Diakoptics (New)</vt:lpstr>
      <vt:lpstr>New features for planning</vt:lpstr>
      <vt:lpstr>Seasonal ratings</vt:lpstr>
      <vt:lpstr>Seasonal ratings</vt:lpstr>
      <vt:lpstr>Seasonal ratings</vt:lpstr>
      <vt:lpstr>Seasonal ratings</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1.2</dc:subject>
  <dc:creator>Roger Dugan</dc:creator>
  <dc:description>© 2018 Electric Power Research Institute, Inc. All rights reserved.</dc:description>
  <cp:lastModifiedBy>Dugan, Roger</cp:lastModifiedBy>
  <cp:revision>32</cp:revision>
  <cp:lastPrinted>2014-11-24T20:31:07Z</cp:lastPrinted>
  <dcterms:created xsi:type="dcterms:W3CDTF">2019-01-15T15:22:32Z</dcterms:created>
  <dcterms:modified xsi:type="dcterms:W3CDTF">2019-10-15T02:46:08Z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